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9"/>
  </p:notesMasterIdLst>
  <p:sldIdLst>
    <p:sldId id="256" r:id="rId2"/>
    <p:sldId id="262" r:id="rId3"/>
    <p:sldId id="302" r:id="rId4"/>
    <p:sldId id="269" r:id="rId5"/>
    <p:sldId id="304" r:id="rId6"/>
    <p:sldId id="431" r:id="rId7"/>
    <p:sldId id="307" r:id="rId8"/>
    <p:sldId id="341" r:id="rId9"/>
    <p:sldId id="321" r:id="rId10"/>
    <p:sldId id="403" r:id="rId11"/>
    <p:sldId id="474" r:id="rId12"/>
    <p:sldId id="402" r:id="rId13"/>
    <p:sldId id="533" r:id="rId14"/>
    <p:sldId id="504" r:id="rId15"/>
    <p:sldId id="435" r:id="rId16"/>
    <p:sldId id="404" r:id="rId17"/>
    <p:sldId id="405" r:id="rId18"/>
    <p:sldId id="406" r:id="rId19"/>
    <p:sldId id="407" r:id="rId20"/>
    <p:sldId id="409" r:id="rId21"/>
    <p:sldId id="621" r:id="rId22"/>
    <p:sldId id="620" r:id="rId23"/>
    <p:sldId id="611" r:id="rId24"/>
    <p:sldId id="412" r:id="rId25"/>
    <p:sldId id="567" r:id="rId26"/>
    <p:sldId id="616" r:id="rId27"/>
    <p:sldId id="615" r:id="rId28"/>
    <p:sldId id="366" r:id="rId29"/>
    <p:sldId id="644" r:id="rId30"/>
    <p:sldId id="645" r:id="rId31"/>
    <p:sldId id="646" r:id="rId32"/>
    <p:sldId id="647" r:id="rId33"/>
    <p:sldId id="648" r:id="rId34"/>
    <p:sldId id="368" r:id="rId35"/>
    <p:sldId id="359" r:id="rId36"/>
    <p:sldId id="360" r:id="rId37"/>
    <p:sldId id="649" r:id="rId38"/>
    <p:sldId id="650" r:id="rId39"/>
    <p:sldId id="651" r:id="rId40"/>
    <p:sldId id="652" r:id="rId41"/>
    <p:sldId id="653" r:id="rId42"/>
    <p:sldId id="654" r:id="rId43"/>
    <p:sldId id="655" r:id="rId44"/>
    <p:sldId id="656" r:id="rId45"/>
    <p:sldId id="657" r:id="rId46"/>
    <p:sldId id="658" r:id="rId47"/>
    <p:sldId id="660" r:id="rId48"/>
    <p:sldId id="819" r:id="rId49"/>
    <p:sldId id="661" r:id="rId50"/>
    <p:sldId id="662" r:id="rId51"/>
    <p:sldId id="663" r:id="rId52"/>
    <p:sldId id="667" r:id="rId53"/>
    <p:sldId id="668" r:id="rId54"/>
    <p:sldId id="669" r:id="rId55"/>
    <p:sldId id="670" r:id="rId56"/>
    <p:sldId id="671" r:id="rId57"/>
    <p:sldId id="672" r:id="rId58"/>
    <p:sldId id="673" r:id="rId59"/>
    <p:sldId id="674" r:id="rId60"/>
    <p:sldId id="675" r:id="rId61"/>
    <p:sldId id="676" r:id="rId62"/>
    <p:sldId id="677" r:id="rId63"/>
    <p:sldId id="678" r:id="rId64"/>
    <p:sldId id="679" r:id="rId65"/>
    <p:sldId id="680" r:id="rId66"/>
    <p:sldId id="570" r:id="rId67"/>
    <p:sldId id="703" r:id="rId68"/>
    <p:sldId id="820" r:id="rId69"/>
    <p:sldId id="683" r:id="rId70"/>
    <p:sldId id="756" r:id="rId71"/>
    <p:sldId id="757" r:id="rId72"/>
    <p:sldId id="758" r:id="rId73"/>
    <p:sldId id="760" r:id="rId74"/>
    <p:sldId id="761" r:id="rId75"/>
    <p:sldId id="762" r:id="rId76"/>
    <p:sldId id="763" r:id="rId77"/>
    <p:sldId id="764" r:id="rId78"/>
    <p:sldId id="765" r:id="rId79"/>
    <p:sldId id="766" r:id="rId80"/>
    <p:sldId id="767" r:id="rId81"/>
    <p:sldId id="770" r:id="rId82"/>
    <p:sldId id="771" r:id="rId83"/>
    <p:sldId id="772" r:id="rId84"/>
    <p:sldId id="773" r:id="rId85"/>
    <p:sldId id="774" r:id="rId86"/>
    <p:sldId id="776" r:id="rId87"/>
    <p:sldId id="777" r:id="rId88"/>
    <p:sldId id="778" r:id="rId89"/>
    <p:sldId id="779" r:id="rId90"/>
    <p:sldId id="780" r:id="rId91"/>
    <p:sldId id="781" r:id="rId92"/>
    <p:sldId id="782" r:id="rId93"/>
    <p:sldId id="783" r:id="rId94"/>
    <p:sldId id="784" r:id="rId95"/>
    <p:sldId id="785" r:id="rId96"/>
    <p:sldId id="786" r:id="rId97"/>
    <p:sldId id="787" r:id="rId98"/>
    <p:sldId id="788" r:id="rId99"/>
    <p:sldId id="789" r:id="rId100"/>
    <p:sldId id="790" r:id="rId101"/>
    <p:sldId id="791" r:id="rId102"/>
    <p:sldId id="792" r:id="rId103"/>
    <p:sldId id="799" r:id="rId104"/>
    <p:sldId id="818" r:id="rId105"/>
    <p:sldId id="699" r:id="rId106"/>
    <p:sldId id="700" r:id="rId107"/>
    <p:sldId id="365" r:id="rId10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m" initials="" lastIdx="15" clrIdx="0"/>
  <p:cmAuthor id="1" name="Monkey" initials="M" lastIdx="13" clrIdx="0"/>
  <p:cmAuthor id="2" name="PROMISE" initials="P" lastIdx="1" clrIdx="1"/>
  <p:cmAuthor id="4" name="junh" initials="j" lastIdx="1" clrIdx="2"/>
  <p:cmAuthor id="5" name="rose" initials="r"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BF11"/>
    <a:srgbClr val="FFC000"/>
    <a:srgbClr val="5180C6"/>
    <a:srgbClr val="F6D9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2" y="-108"/>
      </p:cViewPr>
      <p:guideLst>
        <p:guide orient="horz" pos="2090"/>
        <p:guide pos="3606"/>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C341-5100-4193-B64B-7B788DCF8B01}" type="datetimeFigureOut">
              <a:rPr lang="zh-CN" altLang="en-US" smtClean="0"/>
              <a:pPr/>
              <a:t>2021/4/15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18826A-6431-4E4B-A8E8-DCE43FBDE0A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目录是否要改</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解释一下什么是网络首发期刊。右侧文字没看懂</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应放单本书的出版信息</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E3A63F-8369-4427-B357-9B115C9CEDE9}" type="slidenum">
              <a:rPr lang="zh-CN" altLang="en-US" smtClean="0"/>
              <a:pPr/>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E3A63F-8369-4427-B357-9B115C9CEDE9}" type="slidenum">
              <a:rPr lang="zh-CN" altLang="en-US" smtClean="0"/>
              <a:pPr/>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pPr/>
              <a:t>33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统计年鉴？字典辞典？百科全书？资源怎么写</a:t>
            </a:r>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产品价值分为汇读写三个部分</a:t>
            </a:r>
            <a:endParaRPr lang="en-US" altLang="zh-CN" dirty="0"/>
          </a:p>
          <a:p>
            <a:r>
              <a:rPr lang="zh-CN" altLang="en-US" dirty="0"/>
              <a:t>汇是汇集资源，包括</a:t>
            </a:r>
            <a:r>
              <a:rPr lang="en-US" altLang="zh-CN" dirty="0"/>
              <a:t>123456</a:t>
            </a:r>
            <a:r>
              <a:rPr lang="zh-CN" altLang="en-US" dirty="0"/>
              <a:t>等核心功能</a:t>
            </a:r>
            <a:endParaRPr lang="en-US" altLang="zh-CN" dirty="0"/>
          </a:p>
          <a:p>
            <a:r>
              <a:rPr lang="zh-CN" altLang="en-US" dirty="0"/>
              <a:t>读是深度研读，包括</a:t>
            </a:r>
            <a:r>
              <a:rPr lang="en-US" altLang="zh-CN" dirty="0"/>
              <a:t>123456</a:t>
            </a:r>
            <a:r>
              <a:rPr lang="zh-CN" altLang="en-US" dirty="0"/>
              <a:t>等核心功能</a:t>
            </a:r>
            <a:endParaRPr lang="en-US" altLang="zh-CN" dirty="0"/>
          </a:p>
          <a:p>
            <a:r>
              <a:rPr lang="zh-CN" altLang="en-US" dirty="0"/>
              <a:t>写是高效创作，包括</a:t>
            </a:r>
            <a:r>
              <a:rPr lang="en-US" altLang="zh-CN" dirty="0"/>
              <a:t>123456</a:t>
            </a:r>
            <a:r>
              <a:rPr lang="zh-CN" altLang="en-US" dirty="0"/>
              <a:t>等核心功能</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69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研学平台的打开方式有两种，第一种，</a:t>
            </a:r>
            <a:r>
              <a:rPr lang="zh-CN" altLang="en-US" sz="1200" b="1" dirty="0">
                <a:solidFill>
                  <a:schemeClr val="tx1">
                    <a:lumMod val="75000"/>
                    <a:lumOff val="25000"/>
                  </a:schemeClr>
                </a:solidFill>
                <a:latin typeface="微软雅黑" panose="020B0503020204020204" charset="-122"/>
                <a:ea typeface="微软雅黑" panose="020B0503020204020204" charset="-122"/>
              </a:rPr>
              <a:t>打开中国知网（</a:t>
            </a:r>
            <a:r>
              <a:rPr lang="en-US" altLang="zh-CN" sz="1200" b="1" dirty="0">
                <a:solidFill>
                  <a:schemeClr val="tx1">
                    <a:lumMod val="75000"/>
                    <a:lumOff val="25000"/>
                  </a:schemeClr>
                </a:solidFill>
                <a:latin typeface="微软雅黑" panose="020B0503020204020204" charset="-122"/>
                <a:ea typeface="微软雅黑" panose="020B0503020204020204" charset="-122"/>
              </a:rPr>
              <a:t>cnki.net</a:t>
            </a:r>
            <a:r>
              <a:rPr lang="zh-CN" altLang="en-US" sz="1200" b="1" dirty="0">
                <a:solidFill>
                  <a:schemeClr val="tx1">
                    <a:lumMod val="75000"/>
                    <a:lumOff val="25000"/>
                  </a:schemeClr>
                </a:solidFill>
                <a:latin typeface="微软雅黑" panose="020B0503020204020204" charset="-122"/>
                <a:ea typeface="微软雅黑" panose="020B0503020204020204" charset="-122"/>
              </a:rPr>
              <a:t>） ，点击中间研究型学习平台</a:t>
            </a:r>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70</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第二种：</a:t>
            </a:r>
            <a:r>
              <a:rPr lang="zh-CN" altLang="en-US" sz="1200" b="1" dirty="0">
                <a:solidFill>
                  <a:schemeClr val="tx1">
                    <a:lumMod val="75000"/>
                    <a:lumOff val="25000"/>
                  </a:schemeClr>
                </a:solidFill>
                <a:latin typeface="微软雅黑" panose="020B0503020204020204" charset="-122"/>
                <a:ea typeface="微软雅黑" panose="020B0503020204020204" charset="-122"/>
              </a:rPr>
              <a:t>搜索栏输入 </a:t>
            </a:r>
            <a:r>
              <a:rPr lang="en-US" altLang="zh-CN" sz="1200" b="1" dirty="0">
                <a:solidFill>
                  <a:schemeClr val="tx1">
                    <a:lumMod val="75000"/>
                    <a:lumOff val="25000"/>
                  </a:schemeClr>
                </a:solidFill>
                <a:latin typeface="微软雅黑" panose="020B0503020204020204" charset="-122"/>
                <a:ea typeface="微软雅黑" panose="020B0503020204020204" charset="-122"/>
              </a:rPr>
              <a:t>x.cnki.net</a:t>
            </a:r>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71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72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83</a:t>
            </a:fld>
            <a:endParaRPr lang="zh-CN" altLang="en-US">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84</a:t>
            </a:fld>
            <a:endParaRPr lang="zh-CN" altLang="en-US">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85</a:t>
            </a:fld>
            <a:endParaRPr lang="zh-CN" altLang="en-US">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86</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89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91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pPr/>
              <a:t>95</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103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https://www.zhihu.com/question/22309770/answer/90135904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标题是否需要修改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截图知网首页（书签栏不要有任何标签的）</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7C49CD-B605-448B-A41E-1576A9F570B4}" type="datetimeFigureOut">
              <a:rPr lang="zh-CN" altLang="en-US" smtClean="0"/>
              <a:pPr/>
              <a:t>2021/4/15</a:t>
            </a:fld>
            <a:endParaRPr lang="zh-CN" altLang="en-US"/>
          </a:p>
        </p:txBody>
      </p:sp>
      <p:sp>
        <p:nvSpPr>
          <p:cNvPr id="6" name="灯片编号占位符 5"/>
          <p:cNvSpPr>
            <a:spLocks noGrp="1"/>
          </p:cNvSpPr>
          <p:nvPr>
            <p:ph type="sldNum" sz="quarter" idx="12"/>
          </p:nvPr>
        </p:nvSpPr>
        <p:spPr/>
        <p:txBody>
          <a:bodyPr/>
          <a:lstStyle/>
          <a:p>
            <a:fld id="{57CB5BE5-CD56-4868-B8F4-C1DB9703D61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Slide Number Placeholder 5"/>
          <p:cNvSpPr txBox="1"/>
          <p:nvPr userDrawn="1"/>
        </p:nvSpPr>
        <p:spPr>
          <a:xfrm>
            <a:off x="1025525" y="6157914"/>
            <a:ext cx="647700" cy="328612"/>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57C8EEDA-DE9F-4F85-823C-DDCE68AA5482}" type="slidenum">
              <a:rPr lang="en-US" sz="1400" smtClean="0">
                <a:solidFill>
                  <a:srgbClr val="FFFFFF"/>
                </a:solidFill>
                <a:latin typeface="Bebas Neue" charset="0"/>
                <a:ea typeface="Bebas Neue" charset="0"/>
                <a:cs typeface="Bebas Neue" charset="0"/>
              </a:rPr>
              <a:pPr algn="l" fontAlgn="auto">
                <a:spcBef>
                  <a:spcPts val="0"/>
                </a:spcBef>
                <a:spcAft>
                  <a:spcPts val="0"/>
                </a:spcAft>
                <a:defRPr/>
              </a:pPr>
              <a:t>‹#›</a:t>
            </a:fld>
            <a:endParaRPr lang="en-US" sz="1400" dirty="0">
              <a:solidFill>
                <a:srgbClr val="FFFFFF"/>
              </a:solidFill>
              <a:latin typeface="Bebas Neue" charset="0"/>
              <a:ea typeface="Bebas Neue" charset="0"/>
              <a:cs typeface="Bebas Neue" charset="0"/>
            </a:endParaRPr>
          </a:p>
        </p:txBody>
      </p:sp>
      <p:sp>
        <p:nvSpPr>
          <p:cNvPr id="3" name="TextBox 16"/>
          <p:cNvSpPr txBox="1">
            <a:spLocks noChangeArrowheads="1"/>
          </p:cNvSpPr>
          <p:nvPr userDrawn="1"/>
        </p:nvSpPr>
        <p:spPr bwMode="auto">
          <a:xfrm>
            <a:off x="603251" y="6169025"/>
            <a:ext cx="856645" cy="284693"/>
          </a:xfrm>
          <a:prstGeom prst="rect">
            <a:avLst/>
          </a:prstGeom>
          <a:noFill/>
          <a:ln>
            <a:noFill/>
          </a:ln>
        </p:spPr>
        <p:txBody>
          <a:bodyPr wrap="none" lIns="68580" tIns="34290" rIns="68580" bIns="34290">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defRPr/>
            </a:pPr>
            <a:r>
              <a:rPr lang="en-US" altLang="zh-CN" sz="1400">
                <a:solidFill>
                  <a:srgbClr val="FFFFFF"/>
                </a:solidFill>
                <a:latin typeface="Bebas Neue"/>
                <a:ea typeface="Bebas Neue"/>
                <a:cs typeface="Bebas Neue"/>
              </a:rPr>
              <a:t>Slide  /</a:t>
            </a:r>
          </a:p>
        </p:txBody>
      </p:sp>
      <p:sp>
        <p:nvSpPr>
          <p:cNvPr id="4" name="Rectangle 3"/>
          <p:cNvSpPr/>
          <p:nvPr userDrawn="1"/>
        </p:nvSpPr>
        <p:spPr>
          <a:xfrm>
            <a:off x="0" y="0"/>
            <a:ext cx="12192000" cy="6858000"/>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80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lum/>
          </a:blip>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cstate="print">
            <a:lum/>
          </a:blip>
          <a:stretch>
            <a:fillRect t="-1000" b="-1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79FD32-F5D0-4E54-ABF2-A4373CC504CB}" type="datetimeFigureOut">
              <a:rPr lang="zh-CN" altLang="en-US" smtClean="0"/>
              <a:pPr/>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8F8A6A-6E5D-4618-A5FE-B8B25219A66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FD32-F5D0-4E54-ABF2-A4373CC504CB}" type="datetimeFigureOut">
              <a:rPr lang="zh-CN" altLang="en-US" smtClean="0"/>
              <a:pPr/>
              <a:t>2021/4/15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F8A6A-6E5D-4618-A5FE-B8B25219A66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xmlns=""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1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74.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35.png"/><Relationship Id="rId4" Type="http://schemas.openxmlformats.org/officeDocument/2006/relationships/image" Target="../media/image134.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03575" y="1996440"/>
            <a:ext cx="5963285" cy="196723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圆体-简" panose="02010600040101010101" charset="-122"/>
                <a:ea typeface="圆体-简" panose="02010600040101010101" charset="-122"/>
                <a:cs typeface="圆体-简" panose="02010600040101010101" charset="-122"/>
              </a:defRPr>
            </a:lvl1pPr>
          </a:lstStyle>
          <a:p>
            <a:pPr algn="dist"/>
            <a:r>
              <a:rPr lang="zh-CN" altLang="en-US" sz="6000" dirty="0">
                <a:solidFill>
                  <a:srgbClr val="F6D976"/>
                </a:solidFill>
                <a:effectLst>
                  <a:outerShdw sx="1000" sy="1000" algn="tl" rotWithShape="0">
                    <a:prstClr val="black"/>
                  </a:outerShdw>
                </a:effectLst>
                <a:latin typeface="微软雅黑" panose="020B0503020204020204" charset="-122"/>
                <a:ea typeface="微软雅黑" panose="020B0503020204020204" charset="-122"/>
              </a:rPr>
              <a:t>巧用数字资源</a:t>
            </a:r>
            <a:endParaRPr lang="en-US" altLang="zh-CN" sz="6000" dirty="0">
              <a:solidFill>
                <a:srgbClr val="F6D976"/>
              </a:solidFill>
              <a:effectLst>
                <a:outerShdw sx="1000" sy="1000" algn="tl" rotWithShape="0">
                  <a:prstClr val="black"/>
                </a:outerShdw>
              </a:effectLst>
              <a:latin typeface="微软雅黑" panose="020B0503020204020204" charset="-122"/>
              <a:ea typeface="微软雅黑" panose="020B0503020204020204" charset="-122"/>
            </a:endParaRPr>
          </a:p>
          <a:p>
            <a:pPr algn="dist"/>
            <a:r>
              <a:rPr lang="zh-CN" altLang="en-US" sz="6000" dirty="0">
                <a:solidFill>
                  <a:srgbClr val="F6D976"/>
                </a:solidFill>
                <a:effectLst>
                  <a:outerShdw sx="1000" sy="1000" algn="tl" rotWithShape="0">
                    <a:prstClr val="black"/>
                  </a:outerShdw>
                </a:effectLst>
                <a:latin typeface="微软雅黑" panose="020B0503020204020204" charset="-122"/>
                <a:ea typeface="微软雅黑" panose="020B0503020204020204" charset="-122"/>
              </a:rPr>
              <a:t>提升检索能力</a:t>
            </a:r>
          </a:p>
        </p:txBody>
      </p:sp>
      <p:sp>
        <p:nvSpPr>
          <p:cNvPr id="7" name="文本框 6"/>
          <p:cNvSpPr txBox="1"/>
          <p:nvPr/>
        </p:nvSpPr>
        <p:spPr>
          <a:xfrm>
            <a:off x="5019675" y="4354195"/>
            <a:ext cx="2700020" cy="706755"/>
          </a:xfrm>
          <a:prstGeom prst="rect">
            <a:avLst/>
          </a:prstGeom>
          <a:noFill/>
        </p:spPr>
        <p:txBody>
          <a:bodyPr wrap="square" rtlCol="0">
            <a:spAutoFit/>
          </a:bodyPr>
          <a:lstStyle/>
          <a:p>
            <a:pPr algn="just"/>
            <a:r>
              <a:rPr kumimoji="1" lang="zh-CN" altLang="en-US" sz="2000" b="1" dirty="0">
                <a:solidFill>
                  <a:srgbClr val="F6D976"/>
                </a:solidFill>
                <a:latin typeface="圆体-简" panose="02010600040101010101" charset="-122"/>
                <a:ea typeface="圆体-简" panose="02010600040101010101" charset="-122"/>
                <a:cs typeface="圆体-简" panose="02010600040101010101" charset="-122"/>
              </a:rPr>
              <a:t>中国知网湖北分公司</a:t>
            </a:r>
          </a:p>
          <a:p>
            <a:pPr algn="just"/>
            <a:endParaRPr kumimoji="1" lang="zh-CN" altLang="en-US" sz="2000" b="1" dirty="0">
              <a:solidFill>
                <a:srgbClr val="F6D976"/>
              </a:solidFill>
              <a:latin typeface="圆体-简" panose="02010600040101010101" charset="-122"/>
              <a:ea typeface="圆体-简" panose="02010600040101010101" charset="-122"/>
              <a:cs typeface="圆体-简" panose="02010600040101010101" charset="-122"/>
            </a:endParaRPr>
          </a:p>
        </p:txBody>
      </p:sp>
      <p:pic>
        <p:nvPicPr>
          <p:cNvPr id="24" name="图片 23" descr="TIM图片20180323105616"/>
          <p:cNvPicPr>
            <a:picLocks noChangeAspect="1"/>
          </p:cNvPicPr>
          <p:nvPr/>
        </p:nvPicPr>
        <p:blipFill>
          <a:blip r:embed="rId2" cstate="print"/>
          <a:stretch>
            <a:fillRect/>
          </a:stretch>
        </p:blipFill>
        <p:spPr>
          <a:xfrm>
            <a:off x="10551160" y="10668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40130" y="36417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选择数据库</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2.1</a:t>
            </a:r>
          </a:p>
        </p:txBody>
      </p:sp>
      <p:sp>
        <p:nvSpPr>
          <p:cNvPr id="3" name="文本框 2"/>
          <p:cNvSpPr txBox="1"/>
          <p:nvPr/>
        </p:nvSpPr>
        <p:spPr>
          <a:xfrm>
            <a:off x="1534795" y="1062990"/>
            <a:ext cx="9240520" cy="4154170"/>
          </a:xfrm>
          <a:prstGeom prst="rect">
            <a:avLst/>
          </a:prstGeom>
          <a:noFill/>
        </p:spPr>
        <p:txBody>
          <a:bodyPr wrap="square" rtlCol="0" anchor="t">
            <a:spAutoFit/>
          </a:bodyPr>
          <a:lstStyle/>
          <a:p>
            <a:pPr>
              <a:lnSpc>
                <a:spcPct val="150000"/>
              </a:lnSpc>
            </a:pPr>
            <a:r>
              <a:rPr lang="zh-CN" altLang="en-US" sz="2200">
                <a:latin typeface="宋体" panose="02010600030101010101" pitchFamily="2" charset="-122"/>
                <a:ea typeface="宋体" panose="02010600030101010101" pitchFamily="2" charset="-122"/>
                <a:cs typeface="宋体" panose="02010600030101010101" pitchFamily="2" charset="-122"/>
                <a:sym typeface="+mn-ea"/>
              </a:rPr>
              <a:t>学术科研中常说的</a:t>
            </a:r>
            <a:r>
              <a:rPr lang="en-US" altLang="zh-CN" sz="2200">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a:latin typeface="宋体" panose="02010600030101010101" pitchFamily="2" charset="-122"/>
                <a:ea typeface="宋体" panose="02010600030101010101" pitchFamily="2" charset="-122"/>
                <a:cs typeface="宋体" panose="02010600030101010101" pitchFamily="2" charset="-122"/>
                <a:sym typeface="+mn-ea"/>
              </a:rPr>
              <a:t>文献数据库</a:t>
            </a:r>
            <a:r>
              <a:rPr lang="en-US" altLang="zh-CN" sz="2200">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a:latin typeface="宋体" panose="02010600030101010101" pitchFamily="2" charset="-122"/>
                <a:ea typeface="宋体" panose="02010600030101010101" pitchFamily="2" charset="-122"/>
                <a:cs typeface="宋体" panose="02010600030101010101" pitchFamily="2" charset="-122"/>
                <a:sym typeface="+mn-ea"/>
              </a:rPr>
              <a:t>，往往是一种网站形式，这个网站贮存了大量文献数据（如论文、专利、报纸、年鉴等等），可以简单理解为一个网络图书馆。</a:t>
            </a:r>
            <a:endParaRPr lang="zh-CN" altLang="en-US" sz="2200">
              <a:latin typeface="宋体" panose="02010600030101010101" pitchFamily="2" charset="-122"/>
              <a:ea typeface="宋体" panose="02010600030101010101" pitchFamily="2" charset="-122"/>
              <a:cs typeface="Lantinghei SC Demibold" charset="-122"/>
            </a:endParaRPr>
          </a:p>
          <a:p>
            <a:pPr>
              <a:lnSpc>
                <a:spcPct val="150000"/>
              </a:lnSpc>
            </a:pPr>
            <a:r>
              <a:rPr lang="zh-CN" altLang="en-US" sz="2200">
                <a:latin typeface="宋体" panose="02010600030101010101" pitchFamily="2" charset="-122"/>
                <a:ea typeface="宋体" panose="02010600030101010101" pitchFamily="2" charset="-122"/>
                <a:cs typeface="Lantinghei SC Demibold" charset="-122"/>
              </a:rPr>
              <a:t>数据库的选择对信息检索工作的开展具有十分重要的意义和作用。每个数据库都有其倾向的专业范围，在检索时，根据所需信息的内容可以判断出从哪些数据库中获得能减少查询时间的合适数据，以此来提高检索效率和准确度，提升检索质量，达到事半功倍的效果。比如需检索中文文献时，可选择中国知网。</a:t>
            </a:r>
          </a:p>
        </p:txBody>
      </p:sp>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pic>
        <p:nvPicPr>
          <p:cNvPr id="4" name="图片 3" descr="TIM图片20180323105616"/>
          <p:cNvPicPr>
            <a:picLocks noChangeAspect="1"/>
          </p:cNvPicPr>
          <p:nvPr/>
        </p:nvPicPr>
        <p:blipFill>
          <a:blip r:embed="rId4" cstate="print"/>
          <a:stretch>
            <a:fillRect/>
          </a:stretch>
        </p:blipFill>
        <p:spPr>
          <a:xfrm>
            <a:off x="4360545" y="5392420"/>
            <a:ext cx="3470275" cy="118427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26887" y="860676"/>
            <a:ext cx="10229850" cy="5997324"/>
            <a:chOff x="1369183" y="1147568"/>
            <a:chExt cx="13639800" cy="7996432"/>
          </a:xfrm>
        </p:grpSpPr>
        <p:pic>
          <p:nvPicPr>
            <p:cNvPr id="3" name="图片 2"/>
            <p:cNvPicPr>
              <a:picLocks noChangeAspect="1"/>
            </p:cNvPicPr>
            <p:nvPr/>
          </p:nvPicPr>
          <p:blipFill>
            <a:blip r:embed="rId2" cstate="screen"/>
            <a:stretch>
              <a:fillRect/>
            </a:stretch>
          </p:blipFill>
          <p:spPr>
            <a:xfrm>
              <a:off x="1369183" y="1147568"/>
              <a:ext cx="13639800" cy="7996432"/>
            </a:xfrm>
            <a:prstGeom prst="rect">
              <a:avLst/>
            </a:prstGeom>
          </p:spPr>
        </p:pic>
        <p:pic>
          <p:nvPicPr>
            <p:cNvPr id="13" name="图片 12"/>
            <p:cNvPicPr>
              <a:picLocks noChangeAspect="1"/>
            </p:cNvPicPr>
            <p:nvPr/>
          </p:nvPicPr>
          <p:blipFill rotWithShape="1">
            <a:blip r:embed="rId3" cstate="screen"/>
            <a:srcRect/>
            <a:stretch>
              <a:fillRect/>
            </a:stretch>
          </p:blipFill>
          <p:spPr>
            <a:xfrm>
              <a:off x="2381260" y="3167900"/>
              <a:ext cx="7499340" cy="5599227"/>
            </a:xfrm>
            <a:prstGeom prst="rect">
              <a:avLst/>
            </a:prstGeom>
          </p:spPr>
        </p:pic>
      </p:grpSp>
      <p:sp>
        <p:nvSpPr>
          <p:cNvPr id="12" name="矩形 11"/>
          <p:cNvSpPr/>
          <p:nvPr/>
        </p:nvSpPr>
        <p:spPr>
          <a:xfrm>
            <a:off x="2064478" y="6108872"/>
            <a:ext cx="3330483" cy="230969"/>
          </a:xfrm>
          <a:prstGeom prst="rect">
            <a:avLst/>
          </a:prstGeom>
          <a:noFill/>
          <a:ln w="28575">
            <a:solidFill>
              <a:srgbClr val="00B0F0"/>
            </a:solidFill>
            <a:prstDash val="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grpSp>
        <p:nvGrpSpPr>
          <p:cNvPr id="4" name="组合 3"/>
          <p:cNvGrpSpPr/>
          <p:nvPr/>
        </p:nvGrpSpPr>
        <p:grpSpPr>
          <a:xfrm>
            <a:off x="1466850" y="2543157"/>
            <a:ext cx="3329891" cy="1262058"/>
            <a:chOff x="1645986" y="3967721"/>
            <a:chExt cx="4439854" cy="1682744"/>
          </a:xfrm>
        </p:grpSpPr>
        <p:sp>
          <p:nvSpPr>
            <p:cNvPr id="14" name="矩形 13"/>
            <p:cNvSpPr/>
            <p:nvPr/>
          </p:nvSpPr>
          <p:spPr>
            <a:xfrm>
              <a:off x="5621616" y="5151056"/>
              <a:ext cx="464224" cy="499409"/>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grpSp>
          <p:nvGrpSpPr>
            <p:cNvPr id="2" name="组合 1"/>
            <p:cNvGrpSpPr/>
            <p:nvPr/>
          </p:nvGrpSpPr>
          <p:grpSpPr>
            <a:xfrm>
              <a:off x="1645986" y="3967721"/>
              <a:ext cx="4124893" cy="1183335"/>
              <a:chOff x="1295449" y="2978434"/>
              <a:chExt cx="3093670" cy="887501"/>
            </a:xfrm>
          </p:grpSpPr>
          <p:sp>
            <p:nvSpPr>
              <p:cNvPr id="15" name="矩形 14"/>
              <p:cNvSpPr>
                <a:spLocks noChangeArrowheads="1"/>
              </p:cNvSpPr>
              <p:nvPr/>
            </p:nvSpPr>
            <p:spPr bwMode="auto">
              <a:xfrm>
                <a:off x="1295449" y="2978434"/>
                <a:ext cx="2877963" cy="7171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90204" pitchFamily="34" charset="0"/>
                  <a:buNone/>
                  <a:defRPr/>
                </a:pPr>
                <a:r>
                  <a:rPr lang="zh-CN" altLang="en-US" sz="1600" b="1" noProof="1">
                    <a:solidFill>
                      <a:prstClr val="white"/>
                    </a:solidFill>
                    <a:ea typeface="微软雅黑" panose="020B0503020204020204" charset="-122"/>
                  </a:rPr>
                  <a:t>系统自动添加参考文献，</a:t>
                </a:r>
                <a:endParaRPr lang="en-US" altLang="zh-CN" sz="1600" b="1" noProof="1">
                  <a:solidFill>
                    <a:prstClr val="white"/>
                  </a:solidFill>
                  <a:ea typeface="微软雅黑" panose="020B0503020204020204" charset="-122"/>
                </a:endParaRPr>
              </a:p>
              <a:p>
                <a:pPr algn="ctr" fontAlgn="auto">
                  <a:lnSpc>
                    <a:spcPct val="100000"/>
                  </a:lnSpc>
                  <a:spcBef>
                    <a:spcPct val="0"/>
                  </a:spcBef>
                  <a:buFont typeface="Arial" panose="020B0604020202090204" pitchFamily="34" charset="0"/>
                  <a:buNone/>
                  <a:defRPr/>
                </a:pPr>
                <a:r>
                  <a:rPr lang="zh-CN" altLang="en-US" sz="1600" b="1" noProof="1">
                    <a:solidFill>
                      <a:prstClr val="white"/>
                    </a:solidFill>
                    <a:ea typeface="微软雅黑" panose="020B0503020204020204" charset="-122"/>
                  </a:rPr>
                  <a:t>点击引用角标可进行修改</a:t>
                </a:r>
              </a:p>
            </p:txBody>
          </p:sp>
          <p:sp>
            <p:nvSpPr>
              <p:cNvPr id="17" name="直接连接符 16"/>
              <p:cNvSpPr/>
              <p:nvPr/>
            </p:nvSpPr>
            <p:spPr>
              <a:xfrm>
                <a:off x="4173412" y="3528371"/>
                <a:ext cx="215707" cy="337564"/>
              </a:xfrm>
              <a:prstGeom prst="line">
                <a:avLst/>
              </a:prstGeom>
              <a:ln>
                <a:headEnd type="none" w="med" len="med"/>
                <a:tailEnd type="oval" w="med" len="med"/>
              </a:ln>
            </p:spPr>
            <p:style>
              <a:lnRef idx="2">
                <a:schemeClr val="accent5">
                  <a:shade val="50000"/>
                </a:schemeClr>
              </a:lnRef>
              <a:fillRef idx="1">
                <a:schemeClr val="accent5"/>
              </a:fillRef>
              <a:effectRef idx="0">
                <a:schemeClr val="accent5"/>
              </a:effectRef>
              <a:fontRef idx="minor">
                <a:schemeClr val="lt1"/>
              </a:fontRef>
            </p:style>
            <p:txBody>
              <a:bodyPr/>
              <a:lstStyle/>
              <a:p>
                <a:pPr fontAlgn="auto">
                  <a:defRPr/>
                </a:pPr>
                <a:endParaRPr lang="zh-CN" altLang="en-US" sz="130" noProof="1">
                  <a:solidFill>
                    <a:srgbClr val="000000"/>
                  </a:solidFill>
                  <a:ea typeface="微软雅黑" panose="020B0503020204020204" charset="-122"/>
                </a:endParaRPr>
              </a:p>
            </p:txBody>
          </p:sp>
        </p:grpSp>
      </p:grpSp>
      <p:grpSp>
        <p:nvGrpSpPr>
          <p:cNvPr id="16" name="组合 15"/>
          <p:cNvGrpSpPr/>
          <p:nvPr/>
        </p:nvGrpSpPr>
        <p:grpSpPr>
          <a:xfrm>
            <a:off x="-76200" y="172336"/>
            <a:ext cx="6305550" cy="741080"/>
            <a:chOff x="0" y="286082"/>
            <a:chExt cx="8407400" cy="988106"/>
          </a:xfrm>
        </p:grpSpPr>
        <p:sp>
          <p:nvSpPr>
            <p:cNvPr id="19"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参考文献</a:t>
              </a:r>
            </a:p>
          </p:txBody>
        </p:sp>
        <p:sp>
          <p:nvSpPr>
            <p:cNvPr id="20"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参考文献自动添加，点击角标随时修改</a:t>
              </a:r>
            </a:p>
          </p:txBody>
        </p:sp>
        <p:sp>
          <p:nvSpPr>
            <p:cNvPr id="21"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7" name="图片 6"/>
          <p:cNvPicPr>
            <a:picLocks noChangeAspect="1"/>
          </p:cNvPicPr>
          <p:nvPr/>
        </p:nvPicPr>
        <p:blipFill>
          <a:blip r:embed="rId4" cstate="print"/>
          <a:stretch>
            <a:fillRect/>
          </a:stretch>
        </p:blipFill>
        <p:spPr>
          <a:xfrm>
            <a:off x="5502414" y="2901723"/>
            <a:ext cx="4689549" cy="3366856"/>
          </a:xfrm>
          <a:prstGeom prst="rect">
            <a:avLst/>
          </a:prstGeom>
          <a:effectLst>
            <a:outerShdw blurRad="50800" dist="38100" dir="2700000" algn="tl" rotWithShape="0">
              <a:prstClr val="black">
                <a:alpha val="40000"/>
              </a:prst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782569" y="862348"/>
            <a:ext cx="10229850" cy="5997324"/>
          </a:xfrm>
          <a:prstGeom prst="rect">
            <a:avLst/>
          </a:prstGeom>
        </p:spPr>
      </p:pic>
      <p:sp>
        <p:nvSpPr>
          <p:cNvPr id="10" name="矩形 15"/>
          <p:cNvSpPr>
            <a:spLocks noChangeArrowheads="1"/>
          </p:cNvSpPr>
          <p:nvPr/>
        </p:nvSpPr>
        <p:spPr bwMode="auto">
          <a:xfrm>
            <a:off x="8918612" y="4548171"/>
            <a:ext cx="2490819" cy="512684"/>
          </a:xfrm>
          <a:prstGeom prst="wedgeRoundRectCallout">
            <a:avLst>
              <a:gd name="adj1" fmla="val 14448"/>
              <a:gd name="adj2" fmla="val -146582"/>
              <a:gd name="adj3" fmla="val 16667"/>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90204" pitchFamily="34" charset="0"/>
              <a:buNone/>
              <a:defRPr/>
            </a:pPr>
            <a:r>
              <a:rPr lang="zh-CN" altLang="en-US" sz="1245" b="1" noProof="1">
                <a:solidFill>
                  <a:prstClr val="white"/>
                </a:solidFill>
                <a:ea typeface="微软雅黑" panose="020B0503020204020204" charset="-122"/>
              </a:rPr>
              <a:t>点击添加</a:t>
            </a:r>
            <a:endParaRPr lang="en-US" altLang="zh-CN" sz="1245" b="1" noProof="1">
              <a:solidFill>
                <a:prstClr val="white"/>
              </a:solidFill>
              <a:ea typeface="微软雅黑" panose="020B0503020204020204" charset="-122"/>
            </a:endParaRPr>
          </a:p>
          <a:p>
            <a:pPr algn="ctr" fontAlgn="auto">
              <a:lnSpc>
                <a:spcPct val="100000"/>
              </a:lnSpc>
              <a:spcBef>
                <a:spcPct val="0"/>
              </a:spcBef>
              <a:buFont typeface="Arial" panose="020B0604020202090204" pitchFamily="34" charset="0"/>
              <a:buNone/>
              <a:defRPr/>
            </a:pPr>
            <a:r>
              <a:rPr lang="zh-CN" altLang="en-US" sz="1245" b="1" noProof="1">
                <a:solidFill>
                  <a:prstClr val="white"/>
                </a:solidFill>
                <a:ea typeface="微软雅黑" panose="020B0503020204020204" charset="-122"/>
              </a:rPr>
              <a:t>即可一键添加到左侧创作中</a:t>
            </a:r>
          </a:p>
        </p:txBody>
      </p:sp>
      <p:grpSp>
        <p:nvGrpSpPr>
          <p:cNvPr id="12" name="组合 11"/>
          <p:cNvGrpSpPr/>
          <p:nvPr/>
        </p:nvGrpSpPr>
        <p:grpSpPr>
          <a:xfrm>
            <a:off x="-76200" y="172336"/>
            <a:ext cx="6305550" cy="741080"/>
            <a:chOff x="0" y="286082"/>
            <a:chExt cx="8407400" cy="988106"/>
          </a:xfrm>
        </p:grpSpPr>
        <p:sp>
          <p:nvSpPr>
            <p:cNvPr id="1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笔记添加</a:t>
              </a:r>
            </a:p>
          </p:txBody>
        </p:sp>
        <p:sp>
          <p:nvSpPr>
            <p:cNvPr id="1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笔记</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原文可以一键添加到创作中</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标注 75"/>
          <p:cNvSpPr/>
          <p:nvPr/>
        </p:nvSpPr>
        <p:spPr>
          <a:xfrm>
            <a:off x="6221186" y="4804514"/>
            <a:ext cx="1501833" cy="370448"/>
          </a:xfrm>
          <a:prstGeom prst="wedgeRectCallout">
            <a:avLst>
              <a:gd name="adj1" fmla="val 68963"/>
              <a:gd name="adj2" fmla="val -4885"/>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zh-CN" altLang="en-US" sz="1400" b="1" noProof="1">
                <a:ln w="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rPr>
              <a:t>黑体：所做笔记</a:t>
            </a:r>
          </a:p>
        </p:txBody>
      </p:sp>
      <p:sp>
        <p:nvSpPr>
          <p:cNvPr id="19" name="矩形标注 75"/>
          <p:cNvSpPr/>
          <p:nvPr/>
        </p:nvSpPr>
        <p:spPr>
          <a:xfrm>
            <a:off x="5412506" y="2743200"/>
            <a:ext cx="2184630" cy="370448"/>
          </a:xfrm>
          <a:prstGeom prst="wedgeRectCallout">
            <a:avLst>
              <a:gd name="adj1" fmla="val 66018"/>
              <a:gd name="adj2" fmla="val 36794"/>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lang="zh-CN" altLang="en-US" sz="1400" b="1" i="1" noProof="1">
                <a:ln w="0"/>
                <a:solidFill>
                  <a:schemeClr val="bg1">
                    <a:lumMod val="65000"/>
                  </a:schemeClr>
                </a:solidFill>
                <a:cs typeface="+mn-ea"/>
              </a:rPr>
              <a:t>斜体灰色：文章原文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8" grpId="0" bldLvl="0" animBg="1"/>
      <p:bldP spid="19" grpId="0"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screen"/>
          <a:stretch>
            <a:fillRect/>
          </a:stretch>
        </p:blipFill>
        <p:spPr>
          <a:xfrm>
            <a:off x="935729" y="908001"/>
            <a:ext cx="10336830" cy="5949999"/>
          </a:xfrm>
          <a:prstGeom prst="rect">
            <a:avLst/>
          </a:prstGeom>
        </p:spPr>
      </p:pic>
      <p:pic>
        <p:nvPicPr>
          <p:cNvPr id="16" name="图片 15"/>
          <p:cNvPicPr>
            <a:picLocks noChangeAspect="1"/>
          </p:cNvPicPr>
          <p:nvPr/>
        </p:nvPicPr>
        <p:blipFill>
          <a:blip r:embed="rId3" cstate="screen"/>
          <a:stretch>
            <a:fillRect/>
          </a:stretch>
        </p:blipFill>
        <p:spPr>
          <a:xfrm>
            <a:off x="7519156" y="1587031"/>
            <a:ext cx="3769733" cy="5002859"/>
          </a:xfrm>
          <a:prstGeom prst="rect">
            <a:avLst/>
          </a:prstGeom>
        </p:spPr>
      </p:pic>
      <p:sp>
        <p:nvSpPr>
          <p:cNvPr id="17" name="矩形 16"/>
          <p:cNvSpPr/>
          <p:nvPr/>
        </p:nvSpPr>
        <p:spPr>
          <a:xfrm>
            <a:off x="7519154" y="3685808"/>
            <a:ext cx="3667005" cy="794753"/>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dirty="0"/>
          </a:p>
        </p:txBody>
      </p:sp>
      <p:grpSp>
        <p:nvGrpSpPr>
          <p:cNvPr id="8" name="组合 7"/>
          <p:cNvGrpSpPr/>
          <p:nvPr/>
        </p:nvGrpSpPr>
        <p:grpSpPr>
          <a:xfrm>
            <a:off x="7470209" y="1525127"/>
            <a:ext cx="3818679" cy="5002859"/>
            <a:chOff x="7669876" y="1198302"/>
            <a:chExt cx="3516284" cy="4977494"/>
          </a:xfrm>
        </p:grpSpPr>
        <p:pic>
          <p:nvPicPr>
            <p:cNvPr id="12" name="图片 11"/>
            <p:cNvPicPr>
              <a:picLocks noChangeAspect="1"/>
            </p:cNvPicPr>
            <p:nvPr/>
          </p:nvPicPr>
          <p:blipFill rotWithShape="1">
            <a:blip r:embed="rId4" cstate="screen"/>
            <a:srcRect/>
            <a:stretch>
              <a:fillRect/>
            </a:stretch>
          </p:blipFill>
          <p:spPr>
            <a:xfrm>
              <a:off x="7669876" y="2787533"/>
              <a:ext cx="3516283" cy="3388263"/>
            </a:xfrm>
            <a:prstGeom prst="rect">
              <a:avLst/>
            </a:prstGeom>
          </p:spPr>
        </p:pic>
        <p:pic>
          <p:nvPicPr>
            <p:cNvPr id="2" name="图片 1"/>
            <p:cNvPicPr>
              <a:picLocks noChangeAspect="1"/>
            </p:cNvPicPr>
            <p:nvPr/>
          </p:nvPicPr>
          <p:blipFill>
            <a:blip r:embed="rId5" cstate="screen"/>
            <a:stretch>
              <a:fillRect/>
            </a:stretch>
          </p:blipFill>
          <p:spPr>
            <a:xfrm>
              <a:off x="7669876" y="1198302"/>
              <a:ext cx="3516284" cy="1628230"/>
            </a:xfrm>
            <a:prstGeom prst="rect">
              <a:avLst/>
            </a:prstGeom>
          </p:spPr>
        </p:pic>
      </p:grpSp>
      <p:sp>
        <p:nvSpPr>
          <p:cNvPr id="22" name="矩形 15"/>
          <p:cNvSpPr>
            <a:spLocks noChangeArrowheads="1"/>
          </p:cNvSpPr>
          <p:nvPr/>
        </p:nvSpPr>
        <p:spPr bwMode="auto">
          <a:xfrm>
            <a:off x="8384623" y="1992016"/>
            <a:ext cx="1988178" cy="663553"/>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90204" pitchFamily="34" charset="0"/>
              <a:buNone/>
              <a:defRPr/>
            </a:pPr>
            <a:r>
              <a:rPr lang="zh-CN" altLang="en-US" sz="1580" b="1" noProof="1">
                <a:solidFill>
                  <a:prstClr val="white"/>
                </a:solidFill>
                <a:ea typeface="微软雅黑" panose="020B0503020204020204" charset="-122"/>
              </a:rPr>
              <a:t>内容、图表</a:t>
            </a:r>
            <a:endParaRPr lang="en-US" altLang="zh-CN" sz="1580" b="1" noProof="1">
              <a:solidFill>
                <a:prstClr val="white"/>
              </a:solidFill>
              <a:ea typeface="微软雅黑" panose="020B0503020204020204" charset="-122"/>
            </a:endParaRPr>
          </a:p>
          <a:p>
            <a:pPr algn="ctr" fontAlgn="auto">
              <a:lnSpc>
                <a:spcPct val="100000"/>
              </a:lnSpc>
              <a:spcBef>
                <a:spcPct val="0"/>
              </a:spcBef>
              <a:buFont typeface="Arial" panose="020B0604020202090204" pitchFamily="34" charset="0"/>
              <a:buNone/>
              <a:defRPr/>
            </a:pPr>
            <a:r>
              <a:rPr lang="zh-CN" altLang="en-US" sz="1580" b="1" noProof="1">
                <a:solidFill>
                  <a:prstClr val="white"/>
                </a:solidFill>
                <a:ea typeface="微软雅黑" panose="020B0503020204020204" charset="-122"/>
              </a:rPr>
              <a:t>一键添加</a:t>
            </a:r>
          </a:p>
        </p:txBody>
      </p:sp>
      <p:grpSp>
        <p:nvGrpSpPr>
          <p:cNvPr id="23" name="组合 22"/>
          <p:cNvGrpSpPr/>
          <p:nvPr/>
        </p:nvGrpSpPr>
        <p:grpSpPr>
          <a:xfrm>
            <a:off x="1736810" y="1770509"/>
            <a:ext cx="5371538" cy="4924389"/>
            <a:chOff x="1570114" y="1702163"/>
            <a:chExt cx="5521350" cy="5061731"/>
          </a:xfrm>
        </p:grpSpPr>
        <p:pic>
          <p:nvPicPr>
            <p:cNvPr id="24" name="图片 23"/>
            <p:cNvPicPr>
              <a:picLocks noChangeAspect="1"/>
            </p:cNvPicPr>
            <p:nvPr/>
          </p:nvPicPr>
          <p:blipFill rotWithShape="1">
            <a:blip r:embed="rId6" cstate="screen"/>
            <a:srcRect/>
            <a:stretch>
              <a:fillRect/>
            </a:stretch>
          </p:blipFill>
          <p:spPr>
            <a:xfrm>
              <a:off x="1570114" y="1702163"/>
              <a:ext cx="5521350" cy="3608319"/>
            </a:xfrm>
            <a:prstGeom prst="rect">
              <a:avLst/>
            </a:prstGeom>
          </p:spPr>
        </p:pic>
        <p:pic>
          <p:nvPicPr>
            <p:cNvPr id="25" name="图片 24"/>
            <p:cNvPicPr>
              <a:picLocks noChangeAspect="1"/>
            </p:cNvPicPr>
            <p:nvPr/>
          </p:nvPicPr>
          <p:blipFill rotWithShape="1">
            <a:blip r:embed="rId7" cstate="print"/>
            <a:srcRect/>
            <a:stretch>
              <a:fillRect/>
            </a:stretch>
          </p:blipFill>
          <p:spPr>
            <a:xfrm>
              <a:off x="1662378" y="5280668"/>
              <a:ext cx="5429085" cy="1483226"/>
            </a:xfrm>
            <a:prstGeom prst="rect">
              <a:avLst/>
            </a:prstGeom>
          </p:spPr>
        </p:pic>
      </p:grpSp>
      <p:sp>
        <p:nvSpPr>
          <p:cNvPr id="26" name="矩形 25"/>
          <p:cNvSpPr/>
          <p:nvPr/>
        </p:nvSpPr>
        <p:spPr>
          <a:xfrm>
            <a:off x="1819199" y="2003295"/>
            <a:ext cx="5218438" cy="2984468"/>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sp>
        <p:nvSpPr>
          <p:cNvPr id="27" name="矩形 26"/>
          <p:cNvSpPr/>
          <p:nvPr/>
        </p:nvSpPr>
        <p:spPr>
          <a:xfrm>
            <a:off x="1755860" y="6115451"/>
            <a:ext cx="5281777" cy="220822"/>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grpSp>
        <p:nvGrpSpPr>
          <p:cNvPr id="19" name="组合 18"/>
          <p:cNvGrpSpPr/>
          <p:nvPr/>
        </p:nvGrpSpPr>
        <p:grpSpPr>
          <a:xfrm>
            <a:off x="-76200" y="172336"/>
            <a:ext cx="6305550" cy="741080"/>
            <a:chOff x="0" y="286082"/>
            <a:chExt cx="8407400" cy="988106"/>
          </a:xfrm>
        </p:grpSpPr>
        <p:sp>
          <p:nvSpPr>
            <p:cNvPr id="2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在线搜索</a:t>
              </a:r>
            </a:p>
          </p:txBody>
        </p:sp>
        <p:sp>
          <p:nvSpPr>
            <p:cNvPr id="2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右侧</a:t>
              </a:r>
              <a:r>
                <a:rPr lang="en-US" altLang="zh-CN" sz="1500" b="1" dirty="0">
                  <a:solidFill>
                    <a:schemeClr val="tx1">
                      <a:lumMod val="75000"/>
                      <a:lumOff val="25000"/>
                    </a:schemeClr>
                  </a:solidFill>
                  <a:latin typeface="微软雅黑" panose="020B0503020204020204" charset="-122"/>
                  <a:ea typeface="微软雅黑" panose="020B0503020204020204" charset="-122"/>
                </a:rPr>
                <a:t>CNKI</a:t>
              </a:r>
              <a:r>
                <a:rPr lang="zh-CN" altLang="en-US" sz="1500" b="1" dirty="0">
                  <a:solidFill>
                    <a:schemeClr val="tx1">
                      <a:lumMod val="75000"/>
                      <a:lumOff val="25000"/>
                    </a:schemeClr>
                  </a:solidFill>
                  <a:latin typeface="微软雅黑" panose="020B0503020204020204" charset="-122"/>
                  <a:ea typeface="微软雅黑" panose="020B0503020204020204" charset="-122"/>
                </a:rPr>
                <a:t>检索可以检索在线文章，边读边添加</a:t>
              </a:r>
            </a:p>
          </p:txBody>
        </p:sp>
        <p:sp>
          <p:nvSpPr>
            <p:cNvPr id="28"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bldLvl="0" animBg="1"/>
      <p:bldP spid="27"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stretch>
            <a:fillRect/>
          </a:stretch>
        </p:blipFill>
        <p:spPr>
          <a:xfrm>
            <a:off x="0" y="1143000"/>
            <a:ext cx="12192000" cy="5048807"/>
          </a:xfrm>
          <a:prstGeom prst="rect">
            <a:avLst/>
          </a:prstGeom>
        </p:spPr>
      </p:pic>
      <p:sp>
        <p:nvSpPr>
          <p:cNvPr id="8" name="矩形 15"/>
          <p:cNvSpPr>
            <a:spLocks noChangeArrowheads="1"/>
          </p:cNvSpPr>
          <p:nvPr/>
        </p:nvSpPr>
        <p:spPr bwMode="auto">
          <a:xfrm>
            <a:off x="3638550" y="1771650"/>
            <a:ext cx="4499568" cy="755118"/>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90204" pitchFamily="34" charset="0"/>
              <a:buNone/>
              <a:defRPr/>
            </a:pPr>
            <a:r>
              <a:rPr lang="zh-CN" altLang="en-US" sz="1580" b="1" noProof="1">
                <a:solidFill>
                  <a:prstClr val="white"/>
                </a:solidFill>
                <a:ea typeface="微软雅黑" panose="020B0503020204020204" charset="-122"/>
              </a:rPr>
              <a:t>收录知网研学阅读过程中，所有的文摘笔记</a:t>
            </a:r>
          </a:p>
        </p:txBody>
      </p:sp>
      <p:pic>
        <p:nvPicPr>
          <p:cNvPr id="11" name="图片 10"/>
          <p:cNvPicPr>
            <a:picLocks noChangeAspect="1"/>
          </p:cNvPicPr>
          <p:nvPr/>
        </p:nvPicPr>
        <p:blipFill>
          <a:blip r:embed="rId4" cstate="screen"/>
          <a:stretch>
            <a:fillRect/>
          </a:stretch>
        </p:blipFill>
        <p:spPr>
          <a:xfrm>
            <a:off x="3295650" y="3416078"/>
            <a:ext cx="7791174" cy="3371857"/>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76200" y="172336"/>
            <a:ext cx="6305550" cy="741080"/>
            <a:chOff x="0" y="286082"/>
            <a:chExt cx="8407400" cy="988106"/>
          </a:xfrm>
        </p:grpSpPr>
        <p:sp>
          <p:nvSpPr>
            <p:cNvPr id="1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文摘笔记</a:t>
              </a:r>
            </a:p>
          </p:txBody>
        </p:sp>
        <p:sp>
          <p:nvSpPr>
            <p:cNvPr id="1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统一收录在“我的”板块，可以查找和删除</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使用手册</a:t>
              </a:r>
              <a:r>
                <a:rPr lang="en-US" altLang="zh-CN" b="1" dirty="0">
                  <a:solidFill>
                    <a:srgbClr val="0070C0"/>
                  </a:solidFill>
                  <a:latin typeface="微软雅黑" panose="020B0503020204020204" charset="-122"/>
                  <a:ea typeface="微软雅黑" panose="020B0503020204020204" charset="-122"/>
                </a:rPr>
                <a:t>+</a:t>
              </a:r>
              <a:r>
                <a:rPr lang="zh-CN" altLang="en-US" b="1" dirty="0">
                  <a:solidFill>
                    <a:srgbClr val="0070C0"/>
                  </a:solidFill>
                  <a:latin typeface="微软雅黑" panose="020B0503020204020204" charset="-122"/>
                  <a:ea typeface="微软雅黑" panose="020B0503020204020204" charset="-122"/>
                </a:rPr>
                <a:t>常见问题</a:t>
              </a:r>
              <a:r>
                <a:rPr lang="en-US" altLang="zh-CN" b="1" dirty="0">
                  <a:solidFill>
                    <a:srgbClr val="0070C0"/>
                  </a:solidFill>
                  <a:latin typeface="微软雅黑" panose="020B0503020204020204" charset="-122"/>
                  <a:ea typeface="微软雅黑" panose="020B0503020204020204" charset="-122"/>
                </a:rPr>
                <a:t>+</a:t>
              </a:r>
              <a:r>
                <a:rPr lang="zh-CN" altLang="en-US" b="1" dirty="0">
                  <a:solidFill>
                    <a:srgbClr val="0070C0"/>
                  </a:solidFill>
                  <a:latin typeface="微软雅黑" panose="020B0503020204020204" charset="-122"/>
                  <a:ea typeface="微软雅黑" panose="020B0503020204020204" charset="-122"/>
                </a:rPr>
                <a:t>视频教程</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日常使用有问题可以来研学平台首页 </a:t>
              </a:r>
              <a:r>
                <a:rPr lang="en-US" altLang="zh-CN" sz="1500" b="1" dirty="0">
                  <a:solidFill>
                    <a:schemeClr val="tx1">
                      <a:lumMod val="75000"/>
                      <a:lumOff val="25000"/>
                    </a:schemeClr>
                  </a:solidFill>
                  <a:latin typeface="微软雅黑" panose="020B0503020204020204" charset="-122"/>
                  <a:ea typeface="微软雅黑" panose="020B0503020204020204" charset="-122"/>
                </a:rPr>
                <a:t>x.cnki.net </a:t>
              </a:r>
              <a:r>
                <a:rPr lang="zh-CN" altLang="en-US" sz="1500" b="1" dirty="0">
                  <a:solidFill>
                    <a:schemeClr val="tx1">
                      <a:lumMod val="75000"/>
                      <a:lumOff val="25000"/>
                    </a:schemeClr>
                  </a:solidFill>
                  <a:latin typeface="微软雅黑" panose="020B0503020204020204" charset="-122"/>
                  <a:ea typeface="微软雅黑" panose="020B0503020204020204" charset="-122"/>
                </a:rPr>
                <a:t>点击“帮助”查询</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 name="图片 1"/>
          <p:cNvPicPr>
            <a:picLocks noChangeAspect="1"/>
          </p:cNvPicPr>
          <p:nvPr/>
        </p:nvPicPr>
        <p:blipFill>
          <a:blip r:embed="rId2" cstate="screen"/>
          <a:stretch>
            <a:fillRect/>
          </a:stretch>
        </p:blipFill>
        <p:spPr>
          <a:xfrm>
            <a:off x="838200" y="1199651"/>
            <a:ext cx="10287000" cy="6030829"/>
          </a:xfrm>
          <a:prstGeom prst="rect">
            <a:avLst/>
          </a:prstGeom>
        </p:spPr>
      </p:pic>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00" y="448541"/>
            <a:ext cx="5753100" cy="4991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24446" y="746846"/>
            <a:ext cx="5219700" cy="413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59198" y="746932"/>
            <a:ext cx="4562475" cy="391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31851" y="756370"/>
            <a:ext cx="5334000" cy="412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20168" y="1328738"/>
            <a:ext cx="6951663" cy="4200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615" y="191770"/>
            <a:ext cx="6248400" cy="567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图片 2"/>
          <p:cNvPicPr>
            <a:picLocks noChangeAspect="1"/>
          </p:cNvPicPr>
          <p:nvPr/>
        </p:nvPicPr>
        <p:blipFill>
          <a:blip r:embed="rId3" cstate="print"/>
          <a:stretch>
            <a:fillRect/>
          </a:stretch>
        </p:blipFill>
        <p:spPr>
          <a:xfrm>
            <a:off x="6799580" y="191770"/>
            <a:ext cx="4622800" cy="65151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07665" y="716280"/>
            <a:ext cx="6584950" cy="2389505"/>
          </a:xfrm>
          <a:prstGeom prst="rect">
            <a:avLst/>
          </a:prstGeom>
        </p:spPr>
        <p:txBody>
          <a:bodyPr wrap="square">
            <a:spAutoFit/>
          </a:bodyPr>
          <a:lstStyle/>
          <a:p>
            <a:pPr algn="ctr">
              <a:lnSpc>
                <a:spcPct val="150000"/>
              </a:lnSpc>
            </a:pPr>
            <a:r>
              <a:rPr lang="en-US" altLang="zh-CN" sz="11500">
                <a:solidFill>
                  <a:srgbClr val="F6D976"/>
                </a:solidFill>
                <a:latin typeface="Impact" panose="020B0806030902050204" charset="0"/>
                <a:ea typeface="微软雅黑" panose="020B0503020204020204" charset="-122"/>
              </a:rPr>
              <a:t>THANKS!</a:t>
            </a:r>
            <a:endParaRPr lang="zh-CN" altLang="en-US" sz="11500">
              <a:solidFill>
                <a:srgbClr val="F6D976"/>
              </a:solidFill>
              <a:latin typeface="Impact" panose="020B0806030902050204" charset="0"/>
              <a:ea typeface="微软雅黑" panose="020B0503020204020204" charset="-122"/>
            </a:endParaRPr>
          </a:p>
        </p:txBody>
      </p:sp>
      <p:sp>
        <p:nvSpPr>
          <p:cNvPr id="5" name="Text Box 2"/>
          <p:cNvSpPr txBox="1">
            <a:spLocks noChangeArrowheads="1"/>
          </p:cNvSpPr>
          <p:nvPr/>
        </p:nvSpPr>
        <p:spPr bwMode="auto">
          <a:xfrm>
            <a:off x="2932581" y="3332743"/>
            <a:ext cx="6534606" cy="768350"/>
          </a:xfrm>
          <a:prstGeom prst="rect">
            <a:avLst/>
          </a:prstGeom>
          <a:noFill/>
          <a:ln w="9525">
            <a:noFill/>
            <a:miter lim="800000"/>
          </a:ln>
        </p:spPr>
        <p:txBody>
          <a:bodyPr wrap="square">
            <a:spAutoFit/>
          </a:bodyPr>
          <a:lstStyle/>
          <a:p>
            <a:pPr algn="dist">
              <a:defRPr/>
            </a:pPr>
            <a:r>
              <a:rPr lang="zh-CN" altLang="en-US" sz="4400" b="1">
                <a:solidFill>
                  <a:srgbClr val="F6D976"/>
                </a:solidFill>
                <a:latin typeface="微软雅黑" panose="020B0503020204020204" charset="-122"/>
                <a:ea typeface="微软雅黑" panose="020B0503020204020204" charset="-122"/>
              </a:rPr>
              <a:t>感谢聆听</a:t>
            </a:r>
          </a:p>
        </p:txBody>
      </p:sp>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10920" y="261938"/>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选择数据库</a:t>
            </a:r>
          </a:p>
        </p:txBody>
      </p:sp>
      <p:sp>
        <p:nvSpPr>
          <p:cNvPr id="7" name="矩形 6"/>
          <p:cNvSpPr/>
          <p:nvPr/>
        </p:nvSpPr>
        <p:spPr>
          <a:xfrm>
            <a:off x="254000" y="196850"/>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2.1</a:t>
            </a:r>
          </a:p>
        </p:txBody>
      </p:sp>
      <p:sp>
        <p:nvSpPr>
          <p:cNvPr id="3" name="文本框 2"/>
          <p:cNvSpPr txBox="1"/>
          <p:nvPr/>
        </p:nvSpPr>
        <p:spPr>
          <a:xfrm>
            <a:off x="1534795" y="1062990"/>
            <a:ext cx="9240520" cy="4154170"/>
          </a:xfrm>
          <a:prstGeom prst="rect">
            <a:avLst/>
          </a:prstGeom>
          <a:noFill/>
        </p:spPr>
        <p:txBody>
          <a:bodyPr wrap="square" rtlCol="0" anchor="t">
            <a:spAutoFit/>
          </a:bodyPr>
          <a:lstStyle/>
          <a:p>
            <a:pPr>
              <a:lnSpc>
                <a:spcPct val="150000"/>
              </a:lnSpc>
            </a:pPr>
            <a:r>
              <a:rPr lang="zh-CN" altLang="en-US" sz="2200">
                <a:latin typeface="宋体" panose="02010600030101010101" pitchFamily="2" charset="-122"/>
                <a:ea typeface="宋体" panose="02010600030101010101" pitchFamily="2" charset="-122"/>
                <a:cs typeface="宋体" panose="02010600030101010101" pitchFamily="2" charset="-122"/>
                <a:sym typeface="+mn-ea"/>
              </a:rPr>
              <a:t>学术科研中常说的</a:t>
            </a:r>
            <a:r>
              <a:rPr lang="en-US" altLang="zh-CN" sz="2200">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a:latin typeface="宋体" panose="02010600030101010101" pitchFamily="2" charset="-122"/>
                <a:ea typeface="宋体" panose="02010600030101010101" pitchFamily="2" charset="-122"/>
                <a:cs typeface="宋体" panose="02010600030101010101" pitchFamily="2" charset="-122"/>
                <a:sym typeface="+mn-ea"/>
              </a:rPr>
              <a:t>文献数据库</a:t>
            </a:r>
            <a:r>
              <a:rPr lang="en-US" altLang="zh-CN" sz="2200">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a:latin typeface="宋体" panose="02010600030101010101" pitchFamily="2" charset="-122"/>
                <a:ea typeface="宋体" panose="02010600030101010101" pitchFamily="2" charset="-122"/>
                <a:cs typeface="宋体" panose="02010600030101010101" pitchFamily="2" charset="-122"/>
                <a:sym typeface="+mn-ea"/>
              </a:rPr>
              <a:t>，往往是一种网站形式，这个网站贮存了大量文献数据（如论文、专利、报纸、年鉴等等），可以简单理解为一个网络图书馆。</a:t>
            </a:r>
            <a:endParaRPr lang="zh-CN" altLang="en-US" sz="2200">
              <a:latin typeface="宋体" panose="02010600030101010101" pitchFamily="2" charset="-122"/>
              <a:ea typeface="宋体" panose="02010600030101010101" pitchFamily="2" charset="-122"/>
              <a:cs typeface="Lantinghei SC Demibold" charset="-122"/>
            </a:endParaRPr>
          </a:p>
          <a:p>
            <a:pPr>
              <a:lnSpc>
                <a:spcPct val="150000"/>
              </a:lnSpc>
            </a:pPr>
            <a:r>
              <a:rPr lang="zh-CN" altLang="en-US" sz="2200">
                <a:latin typeface="宋体" panose="02010600030101010101" pitchFamily="2" charset="-122"/>
                <a:ea typeface="宋体" panose="02010600030101010101" pitchFamily="2" charset="-122"/>
                <a:cs typeface="Lantinghei SC Demibold" charset="-122"/>
              </a:rPr>
              <a:t>数据库的选择对信息检索工作的开展具有十分重要的意义和作用。每个数据库都有其倾向的专业范围，在检索时，根据所需信息的内容可以判断出从哪些数据库中获得能减少查询时间的合适数据，以此来提高检索效率和准确度，提升检索质量，达到事半功倍的效果。比如需检索中文文献时，可选择中国知网，它是全球最大的中文文献数据库。</a:t>
            </a:r>
          </a:p>
        </p:txBody>
      </p:sp>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pic>
        <p:nvPicPr>
          <p:cNvPr id="4" name="图片 3" descr="TIM图片20180323105616"/>
          <p:cNvPicPr>
            <a:picLocks noChangeAspect="1"/>
          </p:cNvPicPr>
          <p:nvPr/>
        </p:nvPicPr>
        <p:blipFill>
          <a:blip r:embed="rId4" cstate="print"/>
          <a:stretch>
            <a:fillRect/>
          </a:stretch>
        </p:blipFill>
        <p:spPr>
          <a:xfrm>
            <a:off x="3961765" y="5450840"/>
            <a:ext cx="3858895" cy="1316355"/>
          </a:xfrm>
          <a:prstGeom prst="rect">
            <a:avLst/>
          </a:prstGeom>
        </p:spPr>
      </p:pic>
      <p:pic>
        <p:nvPicPr>
          <p:cNvPr id="6" name="图片 5" descr="FMIPE`5WMQYW}(EE7M1V3[S"/>
          <p:cNvPicPr>
            <a:picLocks noChangeAspect="1"/>
          </p:cNvPicPr>
          <p:nvPr/>
        </p:nvPicPr>
        <p:blipFill>
          <a:blip r:embed="rId5" cstate="print"/>
          <a:stretch>
            <a:fillRect/>
          </a:stretch>
        </p:blipFill>
        <p:spPr>
          <a:xfrm>
            <a:off x="465455" y="974090"/>
            <a:ext cx="11168380" cy="5870575"/>
          </a:xfrm>
          <a:prstGeom prst="rect">
            <a:avLst/>
          </a:prstGeom>
        </p:spPr>
      </p:pic>
      <p:sp>
        <p:nvSpPr>
          <p:cNvPr id="10" name="矩形 9"/>
          <p:cNvSpPr/>
          <p:nvPr/>
        </p:nvSpPr>
        <p:spPr>
          <a:xfrm>
            <a:off x="1594485" y="1169670"/>
            <a:ext cx="1859280" cy="41656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78230" y="36417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识别文献类型</a:t>
            </a:r>
          </a:p>
        </p:txBody>
      </p:sp>
      <p:sp>
        <p:nvSpPr>
          <p:cNvPr id="7" name="矩形 6"/>
          <p:cNvSpPr/>
          <p:nvPr/>
        </p:nvSpPr>
        <p:spPr>
          <a:xfrm>
            <a:off x="3213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sp>
        <p:nvSpPr>
          <p:cNvPr id="16" name="Subtitle 2"/>
          <p:cNvSpPr txBox="1"/>
          <p:nvPr/>
        </p:nvSpPr>
        <p:spPr bwMode="auto">
          <a:xfrm>
            <a:off x="1443990" y="1264285"/>
            <a:ext cx="9297670" cy="159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90204"/>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90204"/>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90204"/>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90204"/>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90204"/>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algn="just" eaLnBrk="1" hangingPunct="1">
              <a:lnSpc>
                <a:spcPct val="150000"/>
              </a:lnSpc>
              <a:buFontTx/>
              <a:buNone/>
            </a:pPr>
            <a:r>
              <a:rPr lang="zh-CN" altLang="en-US" sz="2200" dirty="0">
                <a:solidFill>
                  <a:schemeClr val="tx1"/>
                </a:solidFill>
                <a:latin typeface="宋体" panose="02010600030101010101" pitchFamily="2" charset="-122"/>
                <a:cs typeface="Lantinghei SC Demibold" charset="-122"/>
                <a:sym typeface="时尚中黑简体" charset="0"/>
              </a:rPr>
              <a:t>在信息检索过程中，我们首先要了解和识别各类文献的类型。根据出版类型来看，有图书、期刊、学位论文、会议文献、专利文献、标准文献、学位论文等等。</a:t>
            </a:r>
          </a:p>
        </p:txBody>
      </p:sp>
      <p:sp>
        <p:nvSpPr>
          <p:cNvPr id="2" name="文本框 1"/>
          <p:cNvSpPr txBox="1"/>
          <p:nvPr/>
        </p:nvSpPr>
        <p:spPr>
          <a:xfrm>
            <a:off x="2853690" y="3460750"/>
            <a:ext cx="6236970" cy="2461260"/>
          </a:xfrm>
          <a:prstGeom prst="rect">
            <a:avLst/>
          </a:prstGeom>
          <a:noFill/>
        </p:spPr>
        <p:txBody>
          <a:bodyPr wrap="square" rtlCol="0" anchor="t">
            <a:spAutoFit/>
          </a:bodyPr>
          <a:lstStyle/>
          <a:p>
            <a:pPr algn="l"/>
            <a:r>
              <a:rPr lang="zh-CN" altLang="en-US" sz="2200" b="1">
                <a:solidFill>
                  <a:schemeClr val="bg2">
                    <a:lumMod val="50000"/>
                  </a:schemeClr>
                </a:solidFill>
                <a:latin typeface="Adobe 楷体 Std" panose="02020400000000000000" charset="-122"/>
                <a:ea typeface="Adobe 楷体 Std" panose="02020400000000000000" charset="-122"/>
                <a:cs typeface="Adobe 楷体 Std" panose="02020400000000000000" charset="-122"/>
                <a:sym typeface="+mn-ea"/>
              </a:rPr>
              <a:t>例如：</a:t>
            </a:r>
            <a:endParaRPr lang="zh-CN" altLang="en-US" sz="2200" b="1">
              <a:solidFill>
                <a:schemeClr val="bg2">
                  <a:lumMod val="50000"/>
                </a:schemeClr>
              </a:solidFill>
              <a:latin typeface="Adobe 楷体 Std" panose="02020400000000000000" charset="-122"/>
              <a:ea typeface="Adobe 楷体 Std" panose="02020400000000000000" charset="-122"/>
              <a:cs typeface="Adobe 楷体 Std" panose="02020400000000000000" charset="-122"/>
            </a:endParaRPr>
          </a:p>
          <a:p>
            <a:pPr algn="l"/>
            <a:endParaRPr lang="zh-CN" altLang="en-US" sz="2200" b="1">
              <a:solidFill>
                <a:schemeClr val="bg2">
                  <a:lumMod val="50000"/>
                </a:schemeClr>
              </a:solidFill>
              <a:latin typeface="Adobe 楷体 Std" panose="02020400000000000000" charset="-122"/>
              <a:ea typeface="Adobe 楷体 Std" panose="02020400000000000000" charset="-122"/>
              <a:cs typeface="Adobe 楷体 Std" panose="02020400000000000000" charset="-122"/>
            </a:endParaRPr>
          </a:p>
          <a:p>
            <a:pPr algn="l"/>
            <a:r>
              <a:rPr lang="zh-CN" altLang="en-US" sz="2200">
                <a:solidFill>
                  <a:schemeClr val="bg2">
                    <a:lumMod val="50000"/>
                  </a:schemeClr>
                </a:solidFill>
                <a:latin typeface="Adobe 楷体 Std" panose="02020400000000000000" charset="-122"/>
                <a:ea typeface="Adobe 楷体 Std" panose="02020400000000000000" charset="-122"/>
                <a:cs typeface="Adobe 楷体 Std" panose="02020400000000000000" charset="-122"/>
                <a:sym typeface="+mn-ea"/>
              </a:rPr>
              <a:t>林茂庸,柯有安.雷达分辨理论[M].北京:国防工业出版社,1982.123～125. </a:t>
            </a:r>
            <a:endParaRPr lang="zh-CN" altLang="en-US" sz="2200">
              <a:solidFill>
                <a:schemeClr val="bg2">
                  <a:lumMod val="50000"/>
                </a:schemeClr>
              </a:solidFill>
              <a:latin typeface="Adobe 楷体 Std" panose="02020400000000000000" charset="-122"/>
              <a:ea typeface="Adobe 楷体 Std" panose="02020400000000000000" charset="-122"/>
              <a:cs typeface="Adobe 楷体 Std" panose="02020400000000000000" charset="-122"/>
            </a:endParaRPr>
          </a:p>
          <a:p>
            <a:pPr algn="l"/>
            <a:endParaRPr lang="zh-CN" altLang="en-US" sz="2200">
              <a:solidFill>
                <a:schemeClr val="bg2">
                  <a:lumMod val="50000"/>
                </a:schemeClr>
              </a:solidFill>
              <a:latin typeface="Adobe 楷体 Std" panose="02020400000000000000" charset="-122"/>
              <a:ea typeface="Adobe 楷体 Std" panose="02020400000000000000" charset="-122"/>
              <a:cs typeface="Adobe 楷体 Std" panose="02020400000000000000" charset="-122"/>
            </a:endParaRPr>
          </a:p>
          <a:p>
            <a:pPr algn="l"/>
            <a:r>
              <a:rPr lang="zh-CN" altLang="en-US" sz="2200">
                <a:solidFill>
                  <a:schemeClr val="bg2">
                    <a:lumMod val="50000"/>
                  </a:schemeClr>
                </a:solidFill>
                <a:latin typeface="Adobe 楷体 Std" panose="02020400000000000000" charset="-122"/>
                <a:ea typeface="Adobe 楷体 Std" panose="02020400000000000000" charset="-122"/>
                <a:cs typeface="Adobe 楷体 Std" panose="02020400000000000000" charset="-122"/>
                <a:sym typeface="+mn-ea"/>
              </a:rPr>
              <a:t>段成发.烷基多糖苷在洗涤剂中的应用前景[Ｊ].表面活性剂工业,1996,46(2):6～10. </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文本框 1"/>
          <p:cNvSpPr txBox="1"/>
          <p:nvPr/>
        </p:nvSpPr>
        <p:spPr>
          <a:xfrm>
            <a:off x="2949575" y="2882265"/>
            <a:ext cx="4979670" cy="3415030"/>
          </a:xfrm>
          <a:prstGeom prst="rect">
            <a:avLst/>
          </a:prstGeom>
          <a:noFill/>
          <a:ln w="9525">
            <a:noFill/>
          </a:ln>
        </p:spPr>
        <p:txBody>
          <a:bodyPr wrap="square" anchor="t">
            <a:spAutoFit/>
          </a:bodyPr>
          <a:lstStyle/>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Ｊ（</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journal</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）—期刊文章</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Ｍ（</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momograph</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）—专著（图书）</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Ｃ（</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collected papers</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）—会议论文集</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Ｄ（</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dissertation</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）—学位论文</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Ｒ（</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report</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）—报告</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Ｓ（</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standardization</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）—标准</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Ｐ（</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patent</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）—专利</a:t>
            </a:r>
          </a:p>
          <a:p>
            <a:pPr marL="457200" indent="-457200">
              <a:lnSpc>
                <a:spcPct val="120000"/>
              </a:lnSpc>
              <a:spcBef>
                <a:spcPts val="0"/>
              </a:spcBef>
              <a:spcAft>
                <a:spcPts val="0"/>
              </a:spcAft>
              <a:buFont typeface="Wingdings" panose="05000000000000000000" charset="0"/>
              <a:buChar char="Ø"/>
            </a:pP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N</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newspaper article</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a:t>
            </a: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rPr>
              <a:t>—</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报纸</a:t>
            </a:r>
          </a:p>
          <a:p>
            <a:pPr marL="457200" indent="-457200">
              <a:lnSpc>
                <a:spcPct val="120000"/>
              </a:lnSpc>
              <a:spcBef>
                <a:spcPts val="0"/>
              </a:spcBef>
              <a:spcAft>
                <a:spcPts val="0"/>
              </a:spcAft>
              <a:buFont typeface="Wingdings" panose="05000000000000000000" charset="0"/>
              <a:buChar char="Ø"/>
            </a:pP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rPr>
              <a:t>Ｚ—其他未说明的文献类型</a:t>
            </a:r>
          </a:p>
        </p:txBody>
      </p:sp>
      <p:sp>
        <p:nvSpPr>
          <p:cNvPr id="5" name="文本框 4"/>
          <p:cNvSpPr txBox="1"/>
          <p:nvPr/>
        </p:nvSpPr>
        <p:spPr>
          <a:xfrm>
            <a:off x="1078230" y="36417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识别文献类型</a:t>
            </a:r>
          </a:p>
        </p:txBody>
      </p:sp>
      <p:sp>
        <p:nvSpPr>
          <p:cNvPr id="7" name="矩形 6"/>
          <p:cNvSpPr/>
          <p:nvPr/>
        </p:nvSpPr>
        <p:spPr>
          <a:xfrm>
            <a:off x="3213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sp>
        <p:nvSpPr>
          <p:cNvPr id="2" name="Subtitle 2"/>
          <p:cNvSpPr txBox="1"/>
          <p:nvPr/>
        </p:nvSpPr>
        <p:spPr bwMode="auto">
          <a:xfrm>
            <a:off x="1447165" y="1052830"/>
            <a:ext cx="9297670" cy="159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90204"/>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90204"/>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90204"/>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90204"/>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90204"/>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algn="just" eaLnBrk="1" hangingPunct="1">
              <a:lnSpc>
                <a:spcPct val="150000"/>
              </a:lnSpc>
              <a:buFontTx/>
              <a:buNone/>
            </a:pPr>
            <a:r>
              <a:rPr lang="zh-CN" altLang="en-US" sz="2200" dirty="0">
                <a:solidFill>
                  <a:schemeClr val="tx1"/>
                </a:solidFill>
                <a:latin typeface="宋体" panose="02010600030101010101" pitchFamily="2" charset="-122"/>
                <a:cs typeface="Lantinghei SC Demibold" charset="-122"/>
                <a:sym typeface="时尚中黑简体" charset="0"/>
              </a:rPr>
              <a:t>在信息检索过程中，我们首先要了解和识别各类文献的类型。根据出版类型来看，有图书、期刊、学位</a:t>
            </a:r>
            <a:r>
              <a:rPr lang="zh-CN" altLang="en-US" sz="2200" dirty="0">
                <a:latin typeface="宋体" panose="02010600030101010101" pitchFamily="2" charset="-122"/>
                <a:cs typeface="Lantinghei SC Demibold" charset="-122"/>
                <a:sym typeface="时尚中黑简体" charset="0"/>
              </a:rPr>
              <a:t>论文</a:t>
            </a:r>
            <a:r>
              <a:rPr lang="zh-CN" altLang="en-US" sz="2200" dirty="0">
                <a:solidFill>
                  <a:schemeClr val="tx1"/>
                </a:solidFill>
                <a:latin typeface="宋体" panose="02010600030101010101" pitchFamily="2" charset="-122"/>
                <a:cs typeface="Lantinghei SC Demibold" charset="-122"/>
                <a:sym typeface="时尚中黑简体" charset="0"/>
              </a:rPr>
              <a:t>、会议文献、专利文献、标准文献、学位论文等等。</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_S%76DSZ()(CKYCRATSTC"/>
          <p:cNvPicPr>
            <a:picLocks noChangeAspect="1"/>
          </p:cNvPicPr>
          <p:nvPr/>
        </p:nvPicPr>
        <p:blipFill>
          <a:blip r:embed="rId2" cstate="print"/>
          <a:stretch>
            <a:fillRect/>
          </a:stretch>
        </p:blipFill>
        <p:spPr>
          <a:xfrm>
            <a:off x="0" y="1195070"/>
            <a:ext cx="12192000" cy="5677535"/>
          </a:xfrm>
          <a:prstGeom prst="rect">
            <a:avLst/>
          </a:prstGeom>
        </p:spPr>
      </p:pic>
      <p:sp>
        <p:nvSpPr>
          <p:cNvPr id="6" name="圆角矩形标注 5"/>
          <p:cNvSpPr/>
          <p:nvPr/>
        </p:nvSpPr>
        <p:spPr>
          <a:xfrm>
            <a:off x="5380990" y="93980"/>
            <a:ext cx="6064250" cy="1008380"/>
          </a:xfrm>
          <a:prstGeom prst="wedgeRoundRectCallout">
            <a:avLst>
              <a:gd name="adj1" fmla="val -43863"/>
              <a:gd name="adj2" fmla="val 119332"/>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452110" y="160655"/>
            <a:ext cx="5873750" cy="875665"/>
          </a:xfrm>
          <a:prstGeom prst="rect">
            <a:avLst/>
          </a:prstGeom>
          <a:noFill/>
        </p:spPr>
        <p:txBody>
          <a:bodyPr wrap="square" rtlCol="0">
            <a:spAutoFit/>
          </a:bodyPr>
          <a:lstStyle/>
          <a:p>
            <a:r>
              <a:rPr lang="zh-CN" altLang="en-US" sz="1700">
                <a:latin typeface="思源宋体 CN" panose="02020700000000000000" charset="-122"/>
                <a:ea typeface="思源宋体 CN" panose="02020700000000000000" charset="-122"/>
                <a:cs typeface="思源宋体 CN" panose="02020700000000000000" charset="-122"/>
              </a:rPr>
              <a:t>在检索结果显示页，每篇论文的操作栏，都有一个</a:t>
            </a:r>
            <a:r>
              <a:rPr lang="zh-CN" altLang="en-US" sz="1700" b="1">
                <a:solidFill>
                  <a:srgbClr val="FF0000"/>
                </a:solidFill>
                <a:latin typeface="思源宋体 CN" panose="02020700000000000000" charset="-122"/>
                <a:ea typeface="思源宋体 CN" panose="02020700000000000000" charset="-122"/>
                <a:cs typeface="思源宋体 CN" panose="02020700000000000000" charset="-122"/>
              </a:rPr>
              <a:t>引号标志</a:t>
            </a:r>
            <a:r>
              <a:rPr lang="zh-CN" altLang="en-US" sz="1700">
                <a:latin typeface="思源宋体 CN" panose="02020700000000000000" charset="-122"/>
                <a:ea typeface="思源宋体 CN" panose="02020700000000000000" charset="-122"/>
                <a:cs typeface="思源宋体 CN" panose="02020700000000000000" charset="-122"/>
              </a:rPr>
              <a:t>，可一键复制该篇文章的参考文献格式，或点击</a:t>
            </a:r>
            <a:r>
              <a:rPr lang="en-US" altLang="zh-CN" sz="1700">
                <a:latin typeface="思源宋体 CN" panose="02020700000000000000" charset="-122"/>
                <a:ea typeface="思源宋体 CN" panose="02020700000000000000" charset="-122"/>
                <a:cs typeface="思源宋体 CN" panose="02020700000000000000" charset="-122"/>
              </a:rPr>
              <a:t>“</a:t>
            </a:r>
            <a:r>
              <a:rPr lang="zh-CN" altLang="en-US" sz="1700" b="1">
                <a:solidFill>
                  <a:srgbClr val="FF0000"/>
                </a:solidFill>
                <a:latin typeface="思源宋体 CN" panose="02020700000000000000" charset="-122"/>
                <a:ea typeface="思源宋体 CN" panose="02020700000000000000" charset="-122"/>
                <a:cs typeface="思源宋体 CN" panose="02020700000000000000" charset="-122"/>
              </a:rPr>
              <a:t>导出与分析</a:t>
            </a:r>
            <a:r>
              <a:rPr lang="en-US" altLang="zh-CN" sz="1700" b="1">
                <a:solidFill>
                  <a:srgbClr val="FF0000"/>
                </a:solidFill>
                <a:latin typeface="思源宋体 CN" panose="02020700000000000000" charset="-122"/>
                <a:ea typeface="思源宋体 CN" panose="02020700000000000000" charset="-122"/>
                <a:cs typeface="思源宋体 CN" panose="02020700000000000000" charset="-122"/>
              </a:rPr>
              <a:t>-</a:t>
            </a:r>
            <a:r>
              <a:rPr lang="zh-CN" altLang="en-US" sz="1700" b="1">
                <a:solidFill>
                  <a:srgbClr val="FF0000"/>
                </a:solidFill>
                <a:latin typeface="思源宋体 CN" panose="02020700000000000000" charset="-122"/>
                <a:ea typeface="思源宋体 CN" panose="02020700000000000000" charset="-122"/>
                <a:cs typeface="思源宋体 CN" panose="02020700000000000000" charset="-122"/>
              </a:rPr>
              <a:t>导出文献</a:t>
            </a:r>
            <a:r>
              <a:rPr lang="en-US" altLang="zh-CN" sz="1700">
                <a:latin typeface="思源宋体 CN" panose="02020700000000000000" charset="-122"/>
                <a:ea typeface="思源宋体 CN" panose="02020700000000000000" charset="-122"/>
                <a:cs typeface="思源宋体 CN" panose="02020700000000000000" charset="-122"/>
              </a:rPr>
              <a:t>”</a:t>
            </a:r>
            <a:r>
              <a:rPr lang="zh-CN" altLang="en-US" sz="1700">
                <a:latin typeface="思源宋体 CN" panose="02020700000000000000" charset="-122"/>
                <a:ea typeface="思源宋体 CN" panose="02020700000000000000" charset="-122"/>
                <a:cs typeface="思源宋体 CN" panose="02020700000000000000" charset="-122"/>
              </a:rPr>
              <a:t>，可选择同时导出多篇参考文献。</a:t>
            </a:r>
          </a:p>
        </p:txBody>
      </p:sp>
      <p:sp>
        <p:nvSpPr>
          <p:cNvPr id="10" name="矩形 9"/>
          <p:cNvSpPr/>
          <p:nvPr/>
        </p:nvSpPr>
        <p:spPr>
          <a:xfrm>
            <a:off x="11373485" y="3921125"/>
            <a:ext cx="330200" cy="3873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473575" y="3046095"/>
            <a:ext cx="1021080" cy="54229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75615" y="1063625"/>
            <a:ext cx="11241405" cy="5794375"/>
          </a:xfrm>
          <a:prstGeom prst="rect">
            <a:avLst/>
          </a:prstGeom>
        </p:spPr>
      </p:pic>
      <p:sp>
        <p:nvSpPr>
          <p:cNvPr id="4" name="矩形 3"/>
          <p:cNvSpPr/>
          <p:nvPr/>
        </p:nvSpPr>
        <p:spPr>
          <a:xfrm>
            <a:off x="3213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sp>
        <p:nvSpPr>
          <p:cNvPr id="6" name="圆角矩形标注 5"/>
          <p:cNvSpPr/>
          <p:nvPr/>
        </p:nvSpPr>
        <p:spPr>
          <a:xfrm>
            <a:off x="3870325" y="180340"/>
            <a:ext cx="4452620" cy="765175"/>
          </a:xfrm>
          <a:prstGeom prst="wedgeRoundRectCallout">
            <a:avLst>
              <a:gd name="adj1" fmla="val -36476"/>
              <a:gd name="adj2" fmla="val 134149"/>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086860" y="240030"/>
            <a:ext cx="4020185" cy="645160"/>
          </a:xfrm>
          <a:prstGeom prst="rect">
            <a:avLst/>
          </a:prstGeom>
          <a:noFill/>
        </p:spPr>
        <p:txBody>
          <a:bodyPr wrap="square" rtlCol="0">
            <a:spAutoFit/>
          </a:bodyPr>
          <a:lstStyle/>
          <a:p>
            <a:r>
              <a:rPr lang="zh-CN" altLang="en-US"/>
              <a:t>进入中国知网首页，检索框下面有各类文献资源可供选择</a:t>
            </a:r>
          </a:p>
        </p:txBody>
      </p:sp>
      <p:sp>
        <p:nvSpPr>
          <p:cNvPr id="5" name="文本框 4"/>
          <p:cNvSpPr txBox="1"/>
          <p:nvPr/>
        </p:nvSpPr>
        <p:spPr>
          <a:xfrm>
            <a:off x="1078230" y="364490"/>
            <a:ext cx="21615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识别文献类型</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284970" y="1781810"/>
            <a:ext cx="2823845" cy="1753235"/>
          </a:xfrm>
          <a:prstGeom prst="rect">
            <a:avLst/>
          </a:prstGeom>
          <a:noFill/>
        </p:spPr>
        <p:txBody>
          <a:bodyPr wrap="square" rtlCol="0" anchor="t">
            <a:spAutoFit/>
          </a:bodyPr>
          <a:lstStyle/>
          <a:p>
            <a:pPr fontAlgn="auto">
              <a:lnSpc>
                <a:spcPct val="150000"/>
              </a:lnSpc>
            </a:pPr>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mn-ea"/>
              </a:rPr>
              <a:t>期刊的识别项</a:t>
            </a:r>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a:t>
            </a:r>
          </a:p>
          <a:p>
            <a:pPr fontAlgn="auto">
              <a:lnSpc>
                <a:spcPct val="150000"/>
              </a:lnSpc>
              <a:buNone/>
            </a:pP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卷号或期号</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(vol.no or v.n)</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刊名缩写</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如</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PE&amp;RS)</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a:t>
            </a:r>
          </a:p>
          <a:p>
            <a:pPr fontAlgn="auto">
              <a:lnSpc>
                <a:spcPct val="150000"/>
              </a:lnSpc>
              <a:buNone/>
            </a:pPr>
            <a:r>
              <a:rPr lang="en-US" altLang="zh-CN" dirty="0">
                <a:latin typeface="宋体" panose="02010600030101010101" pitchFamily="2" charset="-122"/>
                <a:ea typeface="宋体" panose="02010600030101010101" pitchFamily="2" charset="-122"/>
                <a:cs typeface="宋体" panose="02010600030101010101" pitchFamily="2" charset="-122"/>
                <a:sym typeface="+mn-ea"/>
              </a:rPr>
              <a:t>ISSN</a:t>
            </a: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号</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(8</a:t>
            </a: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位</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3" cstate="print"/>
          <a:stretch>
            <a:fillRect/>
          </a:stretch>
        </p:blipFill>
        <p:spPr>
          <a:xfrm>
            <a:off x="376555" y="1134745"/>
            <a:ext cx="8727440" cy="5470525"/>
          </a:xfrm>
          <a:prstGeom prst="rect">
            <a:avLst/>
          </a:prstGeom>
        </p:spPr>
      </p:pic>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识别文献类型</a:t>
            </a:r>
            <a:r>
              <a:rPr kumimoji="1" lang="en-US" altLang="zh-CN"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期刊</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sp>
        <p:nvSpPr>
          <p:cNvPr id="6" name="圆角矩形标注 5"/>
          <p:cNvSpPr/>
          <p:nvPr/>
        </p:nvSpPr>
        <p:spPr>
          <a:xfrm>
            <a:off x="4193540" y="208915"/>
            <a:ext cx="4178935" cy="765175"/>
          </a:xfrm>
          <a:prstGeom prst="wedgeRoundRectCallout">
            <a:avLst>
              <a:gd name="adj1" fmla="val -36476"/>
              <a:gd name="adj2" fmla="val 134149"/>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298315" y="281940"/>
            <a:ext cx="4020185" cy="645160"/>
          </a:xfrm>
          <a:prstGeom prst="rect">
            <a:avLst/>
          </a:prstGeom>
          <a:noFill/>
        </p:spPr>
        <p:txBody>
          <a:bodyPr wrap="square" rtlCol="0">
            <a:spAutoFit/>
          </a:bodyPr>
          <a:lstStyle/>
          <a:p>
            <a:r>
              <a:rPr lang="zh-CN" altLang="en-US"/>
              <a:t>期刊库首页，左侧展示了本库的资源及数量，右侧展示了网络首发期刊</a:t>
            </a:r>
          </a:p>
        </p:txBody>
      </p:sp>
      <p:sp>
        <p:nvSpPr>
          <p:cNvPr id="10" name="矩形 9"/>
          <p:cNvSpPr/>
          <p:nvPr/>
        </p:nvSpPr>
        <p:spPr>
          <a:xfrm>
            <a:off x="3615690" y="1945005"/>
            <a:ext cx="5278120" cy="246126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6282690" y="4748530"/>
            <a:ext cx="5495925" cy="1590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8" name="文本框 7"/>
          <p:cNvSpPr txBox="1"/>
          <p:nvPr/>
        </p:nvSpPr>
        <p:spPr>
          <a:xfrm>
            <a:off x="6399530" y="4870450"/>
            <a:ext cx="5199380" cy="1268095"/>
          </a:xfrm>
          <a:prstGeom prst="rect">
            <a:avLst/>
          </a:prstGeom>
          <a:noFill/>
        </p:spPr>
        <p:txBody>
          <a:bodyPr wrap="square" rtlCol="0" anchor="t">
            <a:spAutoFit/>
          </a:bodyPr>
          <a:lstStyle/>
          <a:p>
            <a:pPr algn="just">
              <a:lnSpc>
                <a:spcPct val="150000"/>
              </a:lnSpc>
            </a:pPr>
            <a:r>
              <a:rPr lang="zh-CN" altLang="en-US" sz="1700" dirty="0">
                <a:latin typeface="宋体" panose="02010600030101010101" pitchFamily="2" charset="-122"/>
                <a:ea typeface="宋体" panose="02010600030101010101" pitchFamily="2" charset="-122"/>
                <a:cs typeface="宋体" panose="02010600030101010101" pitchFamily="2" charset="-122"/>
              </a:rPr>
              <a:t>网络首发是指学术期刊优先于印刷版纸刊发行、以单篇或整期发布的方式，在“中国知网”借助互联网（含移动网络）数字出版，完整呈现论文所有内容。</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4"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51925" y="2099945"/>
            <a:ext cx="2971800" cy="1337945"/>
          </a:xfrm>
          <a:prstGeom prst="rect">
            <a:avLst/>
          </a:prstGeom>
          <a:noFill/>
        </p:spPr>
        <p:txBody>
          <a:bodyPr wrap="square" rtlCol="0" anchor="t">
            <a:spAutoFit/>
          </a:bodyPr>
          <a:lstStyle/>
          <a:p>
            <a:pPr eaLnBrk="1" hangingPunct="1">
              <a:lnSpc>
                <a:spcPct val="150000"/>
              </a:lnSpc>
            </a:pPr>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mn-ea"/>
              </a:rPr>
              <a:t>图书识别项：</a:t>
            </a:r>
            <a:endPar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endParaRPr>
          </a:p>
          <a:p>
            <a:pPr eaLnBrk="1" hangingPunct="1">
              <a:lnSpc>
                <a:spcPct val="150000"/>
              </a:lnSpc>
              <a:buNone/>
            </a:pPr>
            <a:r>
              <a:rPr lang="zh-CN" altLang="en-US" dirty="0">
                <a:latin typeface="宋体" panose="02010600030101010101" pitchFamily="2" charset="-122"/>
                <a:ea typeface="宋体" panose="02010600030101010101" pitchFamily="2" charset="-122"/>
                <a:cs typeface="宋体" panose="02010600030101010101" pitchFamily="2" charset="-122"/>
                <a:sym typeface="+mn-ea"/>
              </a:rPr>
              <a:t>出版项</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出版地、出版社、出版年</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ISBN(10</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位</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、页码</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custDataLst>
              <p:tags r:id="rId1"/>
            </p:custDataLst>
          </p:nvPr>
        </p:nvPicPr>
        <p:blipFill>
          <a:blip r:embed="rId5" cstate="print"/>
          <a:stretch>
            <a:fillRect/>
          </a:stretch>
        </p:blipFill>
        <p:spPr>
          <a:xfrm>
            <a:off x="0" y="2099945"/>
            <a:ext cx="7123430" cy="4744085"/>
          </a:xfrm>
          <a:prstGeom prst="rect">
            <a:avLst/>
          </a:prstGeom>
        </p:spPr>
      </p:pic>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专著</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4" name="图片 3"/>
          <p:cNvPicPr>
            <a:picLocks noChangeAspect="1"/>
          </p:cNvPicPr>
          <p:nvPr>
            <p:custDataLst>
              <p:tags r:id="rId2"/>
            </p:custDataLst>
          </p:nvPr>
        </p:nvPicPr>
        <p:blipFill>
          <a:blip r:embed="rId6" cstate="print"/>
          <a:stretch>
            <a:fillRect/>
          </a:stretch>
        </p:blipFill>
        <p:spPr>
          <a:xfrm>
            <a:off x="3839845" y="132715"/>
            <a:ext cx="5040630" cy="672528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15365" y="342900"/>
            <a:ext cx="347980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思源黑体 CN" panose="020B0300000000000000" charset="-122"/>
                <a:ea typeface="思源黑体 CN" panose="020B0300000000000000" charset="-122"/>
                <a:cs typeface="思源黑体 CN" panose="020B0300000000000000" charset="-122"/>
                <a:sym typeface="+mn-ea"/>
              </a:rPr>
              <a:t>识别</a:t>
            </a:r>
            <a:r>
              <a:rPr kumimoji="1" lang="zh-CN" altLang="en-US" sz="2400" b="1">
                <a:solidFill>
                  <a:schemeClr val="tx1">
                    <a:lumMod val="85000"/>
                    <a:lumOff val="15000"/>
                  </a:schemeClr>
                </a:solidFill>
                <a:latin typeface="思源黑体 CN" panose="020B0300000000000000" charset="-122"/>
                <a:ea typeface="思源黑体 CN" panose="020B0300000000000000" charset="-122"/>
                <a:cs typeface="思源黑体 CN" panose="020B0300000000000000" charset="-122"/>
              </a:rPr>
              <a:t>文献类型</a:t>
            </a:r>
            <a:r>
              <a:rPr kumimoji="1" lang="en-US" altLang="zh-CN" sz="2400" b="1">
                <a:solidFill>
                  <a:schemeClr val="tx1">
                    <a:lumMod val="85000"/>
                    <a:lumOff val="15000"/>
                  </a:schemeClr>
                </a:solidFill>
                <a:latin typeface="思源黑体 CN" panose="020B0300000000000000" charset="-122"/>
                <a:ea typeface="思源黑体 CN" panose="020B0300000000000000" charset="-122"/>
                <a:cs typeface="思源黑体 CN" panose="020B0300000000000000" charset="-122"/>
              </a:rPr>
              <a:t>-</a:t>
            </a:r>
            <a:r>
              <a:rPr kumimoji="1" lang="zh-CN" altLang="en-US" sz="2400" b="1">
                <a:solidFill>
                  <a:schemeClr val="tx1">
                    <a:lumMod val="85000"/>
                    <a:lumOff val="15000"/>
                  </a:schemeClr>
                </a:solidFill>
                <a:latin typeface="思源黑体 CN" panose="020B0300000000000000" charset="-122"/>
                <a:ea typeface="思源黑体 CN" panose="020B0300000000000000" charset="-122"/>
                <a:cs typeface="思源黑体 CN" panose="020B0300000000000000" charset="-122"/>
              </a:rPr>
              <a:t>会议论文</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latin typeface="宋体" panose="02010600030101010101" pitchFamily="2" charset="-122"/>
                <a:ea typeface="宋体" panose="02010600030101010101" pitchFamily="2" charset="-122"/>
              </a:rPr>
              <a:t>2.2</a:t>
            </a:r>
          </a:p>
        </p:txBody>
      </p:sp>
      <p:pic>
        <p:nvPicPr>
          <p:cNvPr id="2" name="图片 1"/>
          <p:cNvPicPr>
            <a:picLocks noChangeAspect="1"/>
          </p:cNvPicPr>
          <p:nvPr/>
        </p:nvPicPr>
        <p:blipFill>
          <a:blip r:embed="rId2" cstate="print"/>
          <a:stretch>
            <a:fillRect/>
          </a:stretch>
        </p:blipFill>
        <p:spPr>
          <a:xfrm>
            <a:off x="205105" y="1024255"/>
            <a:ext cx="8962390" cy="5833745"/>
          </a:xfrm>
          <a:prstGeom prst="rect">
            <a:avLst/>
          </a:prstGeom>
        </p:spPr>
      </p:pic>
      <p:pic>
        <p:nvPicPr>
          <p:cNvPr id="3" name="图片 2"/>
          <p:cNvPicPr>
            <a:picLocks noChangeAspect="1"/>
          </p:cNvPicPr>
          <p:nvPr/>
        </p:nvPicPr>
        <p:blipFill>
          <a:blip r:embed="rId3" cstate="print"/>
          <a:stretch>
            <a:fillRect/>
          </a:stretch>
        </p:blipFill>
        <p:spPr>
          <a:xfrm>
            <a:off x="81280" y="1024255"/>
            <a:ext cx="9570720" cy="5265420"/>
          </a:xfrm>
          <a:prstGeom prst="rect">
            <a:avLst/>
          </a:prstGeom>
        </p:spPr>
      </p:pic>
      <p:sp>
        <p:nvSpPr>
          <p:cNvPr id="4" name="文本框 3"/>
          <p:cNvSpPr txBox="1"/>
          <p:nvPr/>
        </p:nvSpPr>
        <p:spPr>
          <a:xfrm>
            <a:off x="9652000" y="1195705"/>
            <a:ext cx="2513965" cy="1337945"/>
          </a:xfrm>
          <a:prstGeom prst="rect">
            <a:avLst/>
          </a:prstGeom>
          <a:noFill/>
        </p:spPr>
        <p:txBody>
          <a:bodyPr wrap="square" rtlCol="0" anchor="t">
            <a:spAutoFit/>
          </a:bodyPr>
          <a:lstStyle/>
          <a:p>
            <a:pPr fontAlgn="auto">
              <a:lnSpc>
                <a:spcPct val="150000"/>
              </a:lnSpc>
            </a:pPr>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mn-ea"/>
              </a:rPr>
              <a:t>会议文献识别项</a:t>
            </a:r>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a:t>
            </a:r>
          </a:p>
          <a:p>
            <a:pPr fontAlgn="auto">
              <a:lnSpc>
                <a:spcPct val="150000"/>
              </a:lnSpc>
              <a:buNone/>
            </a:pPr>
            <a:r>
              <a:rPr lang="zh-CN" altLang="en-US" dirty="0">
                <a:latin typeface="宋体" panose="02010600030101010101" pitchFamily="2" charset="-122"/>
                <a:ea typeface="宋体" panose="02010600030101010101" pitchFamily="2" charset="-122"/>
                <a:cs typeface="宋体" panose="02010600030101010101" pitchFamily="2" charset="-122"/>
                <a:sym typeface="MS Mincho" panose="02020609040205080304" pitchFamily="49" charset="-128"/>
              </a:rPr>
              <a:t>会议名称、会议地点、会议时间、会议届次</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6" name="圆角矩形标注 5"/>
          <p:cNvSpPr/>
          <p:nvPr/>
        </p:nvSpPr>
        <p:spPr>
          <a:xfrm>
            <a:off x="790130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06080" y="148590"/>
            <a:ext cx="4020185" cy="875665"/>
          </a:xfrm>
          <a:prstGeom prst="rect">
            <a:avLst/>
          </a:prstGeom>
          <a:noFill/>
        </p:spPr>
        <p:txBody>
          <a:bodyPr wrap="square" rtlCol="0">
            <a:spAutoFit/>
          </a:bodyPr>
          <a:lstStyle/>
          <a:p>
            <a:r>
              <a:rPr lang="zh-CN" altLang="en-US" sz="1700"/>
              <a:t>会议论文库首页，展示了国内相关单位举办的重要会议以及在国内召开的国际会议上发表的文献。</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学位论文</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2" name="图片 1"/>
          <p:cNvPicPr>
            <a:picLocks noChangeAspect="1"/>
          </p:cNvPicPr>
          <p:nvPr/>
        </p:nvPicPr>
        <p:blipFill>
          <a:blip r:embed="rId2" cstate="print"/>
          <a:stretch>
            <a:fillRect/>
          </a:stretch>
        </p:blipFill>
        <p:spPr>
          <a:xfrm>
            <a:off x="409575" y="1270000"/>
            <a:ext cx="9180830" cy="5581650"/>
          </a:xfrm>
          <a:prstGeom prst="rect">
            <a:avLst/>
          </a:prstGeom>
        </p:spPr>
      </p:pic>
      <p:sp>
        <p:nvSpPr>
          <p:cNvPr id="3" name="文本框 2"/>
          <p:cNvSpPr txBox="1"/>
          <p:nvPr/>
        </p:nvSpPr>
        <p:spPr>
          <a:xfrm>
            <a:off x="9835515" y="1543050"/>
            <a:ext cx="1934845" cy="1337945"/>
          </a:xfrm>
          <a:prstGeom prst="rect">
            <a:avLst/>
          </a:prstGeom>
          <a:noFill/>
        </p:spPr>
        <p:txBody>
          <a:bodyPr wrap="square" rtlCol="0" anchor="t">
            <a:spAutoFit/>
          </a:bodyPr>
          <a:lstStyle/>
          <a:p>
            <a:pPr indent="0" fontAlgn="auto">
              <a:lnSpc>
                <a:spcPct val="150000"/>
              </a:lnSpc>
              <a:buFont typeface="Wingdings" panose="05000000000000000000" pitchFamily="2" charset="2"/>
              <a:buNone/>
            </a:pPr>
            <a:r>
              <a:rPr lang="zh-CN" altLang="en-US" dirty="0">
                <a:solidFill>
                  <a:srgbClr val="800000"/>
                </a:solidFill>
                <a:latin typeface="宋体" panose="02010600030101010101" pitchFamily="2" charset="-122"/>
                <a:ea typeface="宋体" panose="02010600030101010101" pitchFamily="2" charset="-122"/>
                <a:sym typeface="+mn-ea"/>
              </a:rPr>
              <a:t>学位论文识别项</a:t>
            </a:r>
            <a:r>
              <a:rPr lang="zh-CN" altLang="en-US" dirty="0">
                <a:solidFill>
                  <a:srgbClr val="800000"/>
                </a:solidFill>
                <a:latin typeface="宋体" panose="02010600030101010101" pitchFamily="2" charset="-122"/>
                <a:ea typeface="宋体" panose="02010600030101010101" pitchFamily="2" charset="-122"/>
                <a:sym typeface="MS Mincho" panose="02020609040205080304" pitchFamily="49" charset="-128"/>
              </a:rPr>
              <a:t>：</a:t>
            </a:r>
          </a:p>
          <a:p>
            <a:pPr fontAlgn="auto">
              <a:lnSpc>
                <a:spcPct val="150000"/>
              </a:lnSpc>
              <a:buNone/>
            </a:pPr>
            <a:r>
              <a:rPr lang="zh-CN" altLang="en-US" dirty="0">
                <a:latin typeface="宋体" panose="02010600030101010101" pitchFamily="2" charset="-122"/>
                <a:ea typeface="宋体" panose="02010600030101010101" pitchFamily="2" charset="-122"/>
                <a:sym typeface="MS Mincho" panose="02020609040205080304" pitchFamily="49" charset="-128"/>
              </a:rPr>
              <a:t>学位名称、学校</a:t>
            </a:r>
            <a:r>
              <a:rPr lang="en-US" altLang="zh-CN" dirty="0">
                <a:latin typeface="宋体" panose="02010600030101010101" pitchFamily="2" charset="-122"/>
                <a:ea typeface="宋体" panose="02010600030101010101" pitchFamily="2" charset="-122"/>
                <a:sym typeface="MS Mincho" panose="02020609040205080304" pitchFamily="49" charset="-128"/>
              </a:rPr>
              <a:t>/</a:t>
            </a:r>
            <a:r>
              <a:rPr lang="zh-CN" altLang="en-US" dirty="0">
                <a:latin typeface="宋体" panose="02010600030101010101" pitchFamily="2" charset="-122"/>
                <a:ea typeface="宋体" panose="02010600030101010101" pitchFamily="2" charset="-122"/>
                <a:sym typeface="MS Mincho" panose="02020609040205080304" pitchFamily="49" charset="-128"/>
              </a:rPr>
              <a:t>机构名称</a:t>
            </a:r>
            <a:endParaRPr lang="zh-CN" altLang="en-US">
              <a:latin typeface="宋体" panose="02010600030101010101" pitchFamily="2" charset="-122"/>
              <a:ea typeface="宋体" panose="02010600030101010101" pitchFamily="2" charset="-122"/>
            </a:endParaRPr>
          </a:p>
        </p:txBody>
      </p:sp>
      <p:sp>
        <p:nvSpPr>
          <p:cNvPr id="6" name="圆角矩形标注 5"/>
          <p:cNvSpPr/>
          <p:nvPr/>
        </p:nvSpPr>
        <p:spPr>
          <a:xfrm>
            <a:off x="790130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06080" y="148590"/>
            <a:ext cx="4020185" cy="875665"/>
          </a:xfrm>
          <a:prstGeom prst="rect">
            <a:avLst/>
          </a:prstGeom>
          <a:noFill/>
        </p:spPr>
        <p:txBody>
          <a:bodyPr wrap="square" rtlCol="0">
            <a:spAutoFit/>
          </a:bodyPr>
          <a:lstStyle/>
          <a:p>
            <a:r>
              <a:rPr lang="zh-CN" altLang="en-US" sz="1700"/>
              <a:t>学位论文库是目前国内资源完备、质量上乘、连续动态更新的博硕学位论文全文数据库。</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52262" y="482683"/>
            <a:ext cx="5050155" cy="1014730"/>
          </a:xfrm>
          <a:prstGeom prst="rect">
            <a:avLst/>
          </a:prstGeom>
          <a:noFill/>
        </p:spPr>
        <p:txBody>
          <a:bodyPr wrap="square" rtlCol="0">
            <a:spAutoFit/>
          </a:bodyPr>
          <a:lstStyle/>
          <a:p>
            <a:pPr algn="ctr"/>
            <a:r>
              <a:rPr lang="en-US" altLang="zh-CN" sz="6000" b="1">
                <a:solidFill>
                  <a:schemeClr val="bg1"/>
                </a:solidFill>
                <a:latin typeface="思源黑体 CN" panose="020B0300000000000000" charset="-122"/>
                <a:ea typeface="思源黑体 CN" panose="020B0300000000000000" charset="-122"/>
              </a:rPr>
              <a:t>CONTENTS</a:t>
            </a:r>
          </a:p>
        </p:txBody>
      </p:sp>
      <p:sp>
        <p:nvSpPr>
          <p:cNvPr id="4" name="矩形 3"/>
          <p:cNvSpPr/>
          <p:nvPr/>
        </p:nvSpPr>
        <p:spPr>
          <a:xfrm>
            <a:off x="4033934" y="2083370"/>
            <a:ext cx="526740" cy="52674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CFAF2"/>
                </a:solidFill>
              </a:rPr>
              <a:t>1</a:t>
            </a:r>
            <a:endParaRPr lang="zh-CN" altLang="en-US" sz="3600" b="1">
              <a:solidFill>
                <a:srgbClr val="FCFAF2"/>
              </a:solidFill>
            </a:endParaRPr>
          </a:p>
        </p:txBody>
      </p:sp>
      <p:sp>
        <p:nvSpPr>
          <p:cNvPr id="5" name="矩形 4"/>
          <p:cNvSpPr/>
          <p:nvPr/>
        </p:nvSpPr>
        <p:spPr>
          <a:xfrm>
            <a:off x="4033934" y="3183311"/>
            <a:ext cx="526740" cy="52674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CFAF2"/>
                </a:solidFill>
              </a:rPr>
              <a:t>2</a:t>
            </a:r>
            <a:endParaRPr lang="zh-CN" altLang="en-US" sz="3600" b="1">
              <a:solidFill>
                <a:srgbClr val="FCFAF2"/>
              </a:solidFill>
            </a:endParaRPr>
          </a:p>
        </p:txBody>
      </p:sp>
      <p:sp>
        <p:nvSpPr>
          <p:cNvPr id="6" name="矩形 5"/>
          <p:cNvSpPr/>
          <p:nvPr/>
        </p:nvSpPr>
        <p:spPr>
          <a:xfrm>
            <a:off x="4039218" y="4312269"/>
            <a:ext cx="526740" cy="52674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CFAF2"/>
                </a:solidFill>
              </a:rPr>
              <a:t>3</a:t>
            </a:r>
            <a:endParaRPr lang="zh-CN" altLang="en-US" sz="3600" b="1">
              <a:solidFill>
                <a:srgbClr val="FCFAF2"/>
              </a:solidFill>
            </a:endParaRPr>
          </a:p>
        </p:txBody>
      </p:sp>
      <p:sp>
        <p:nvSpPr>
          <p:cNvPr id="8" name="文本框 7"/>
          <p:cNvSpPr txBox="1"/>
          <p:nvPr/>
        </p:nvSpPr>
        <p:spPr>
          <a:xfrm>
            <a:off x="4723765" y="2092960"/>
            <a:ext cx="3422015" cy="521970"/>
          </a:xfrm>
          <a:prstGeom prst="rect">
            <a:avLst/>
          </a:prstGeom>
          <a:noFill/>
        </p:spPr>
        <p:txBody>
          <a:bodyPr wrap="square" rtlCol="0">
            <a:spAutoFit/>
          </a:bodyPr>
          <a:lstStyle/>
          <a:p>
            <a:pPr marL="457200" indent="-457200" algn="just">
              <a:buFont typeface="Arial" panose="020B0604020202090204"/>
              <a:buChar char="•"/>
            </a:pPr>
            <a:r>
              <a:rPr kumimoji="1"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mn-ea"/>
              </a:rPr>
              <a:t>图书馆馆藏资源</a:t>
            </a:r>
          </a:p>
        </p:txBody>
      </p:sp>
      <p:sp>
        <p:nvSpPr>
          <p:cNvPr id="12" name="文本框 11"/>
          <p:cNvSpPr txBox="1"/>
          <p:nvPr/>
        </p:nvSpPr>
        <p:spPr>
          <a:xfrm>
            <a:off x="4723765" y="4317365"/>
            <a:ext cx="3232785" cy="521970"/>
          </a:xfrm>
          <a:prstGeom prst="rect">
            <a:avLst/>
          </a:prstGeom>
          <a:noFill/>
        </p:spPr>
        <p:txBody>
          <a:bodyPr wrap="square" rtlCol="0">
            <a:spAutoFit/>
          </a:bodyPr>
          <a:lstStyle/>
          <a:p>
            <a:pPr marL="457200" indent="-457200">
              <a:buFont typeface="Arial" panose="020B0604020202090204"/>
              <a:buChar char="•"/>
            </a:pPr>
            <a:r>
              <a:rPr kumimoji="1" lang="zh-CN" altLang="en-US" sz="2800" b="1" dirty="0">
                <a:solidFill>
                  <a:schemeClr val="bg1"/>
                </a:solidFill>
                <a:latin typeface="微软雅黑" panose="020B0503020204020204" charset="-122"/>
                <a:ea typeface="微软雅黑" panose="020B0503020204020204" charset="-122"/>
                <a:cs typeface="微软雅黑" panose="020B0503020204020204" charset="-122"/>
              </a:rPr>
              <a:t>检索技巧知多少</a:t>
            </a:r>
          </a:p>
        </p:txBody>
      </p:sp>
      <p:sp>
        <p:nvSpPr>
          <p:cNvPr id="15" name="文本框 14"/>
          <p:cNvSpPr txBox="1"/>
          <p:nvPr/>
        </p:nvSpPr>
        <p:spPr>
          <a:xfrm>
            <a:off x="4999616" y="3167709"/>
            <a:ext cx="4745064" cy="521970"/>
          </a:xfrm>
          <a:prstGeom prst="rect">
            <a:avLst/>
          </a:prstGeom>
          <a:noFill/>
        </p:spPr>
        <p:txBody>
          <a:bodyPr wrap="square" rtlCol="0">
            <a:spAutoFit/>
          </a:bodyPr>
          <a:lstStyle/>
          <a:p>
            <a:pPr marL="457200" indent="-457200">
              <a:buFont typeface="Arial" panose="020B0604020202090204"/>
              <a:buChar char="•"/>
            </a:pPr>
            <a:r>
              <a:rPr kumimoji="1" lang="zh-CN" altLang="en-US" sz="2800" b="1" dirty="0">
                <a:solidFill>
                  <a:schemeClr val="bg1"/>
                </a:solidFill>
                <a:latin typeface="微软雅黑" panose="020B0503020204020204" charset="-122"/>
                <a:ea typeface="微软雅黑" panose="020B0503020204020204" charset="-122"/>
                <a:cs typeface="微软雅黑" panose="020B0503020204020204" charset="-122"/>
                <a:sym typeface="+mn-ea"/>
              </a:rPr>
              <a:t>文献类型初相识</a:t>
            </a:r>
          </a:p>
        </p:txBody>
      </p:sp>
      <p:sp>
        <p:nvSpPr>
          <p:cNvPr id="7" name="矩形 6"/>
          <p:cNvSpPr/>
          <p:nvPr/>
        </p:nvSpPr>
        <p:spPr>
          <a:xfrm>
            <a:off x="4039218" y="5327634"/>
            <a:ext cx="526740" cy="52674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CFAF2"/>
                </a:solidFill>
              </a:rPr>
              <a:t>4</a:t>
            </a:r>
          </a:p>
        </p:txBody>
      </p:sp>
      <p:sp>
        <p:nvSpPr>
          <p:cNvPr id="9" name="文本框 8"/>
          <p:cNvSpPr txBox="1"/>
          <p:nvPr/>
        </p:nvSpPr>
        <p:spPr>
          <a:xfrm>
            <a:off x="4723765" y="5332730"/>
            <a:ext cx="3232785" cy="521970"/>
          </a:xfrm>
          <a:prstGeom prst="rect">
            <a:avLst/>
          </a:prstGeom>
          <a:noFill/>
        </p:spPr>
        <p:txBody>
          <a:bodyPr wrap="square" rtlCol="0">
            <a:spAutoFit/>
          </a:bodyPr>
          <a:lstStyle/>
          <a:p>
            <a:pPr marL="457200" indent="-457200">
              <a:buFont typeface="Arial" panose="020B0604020202090204"/>
              <a:buChar char="•"/>
            </a:pPr>
            <a:r>
              <a:rPr kumimoji="1" lang="zh-CN" altLang="en-US" sz="2800" b="1" dirty="0">
                <a:solidFill>
                  <a:schemeClr val="bg1"/>
                </a:solidFill>
                <a:latin typeface="微软雅黑" panose="020B0503020204020204" charset="-122"/>
                <a:ea typeface="微软雅黑" panose="020B0503020204020204" charset="-122"/>
                <a:cs typeface="微软雅黑" panose="020B0503020204020204" charset="-122"/>
              </a:rPr>
              <a:t>手机端使用方法</a:t>
            </a:r>
          </a:p>
        </p:txBody>
      </p:sp>
      <p:sp>
        <p:nvSpPr>
          <p:cNvPr id="10" name="矩形 9"/>
          <p:cNvSpPr/>
          <p:nvPr/>
        </p:nvSpPr>
        <p:spPr>
          <a:xfrm>
            <a:off x="4034138" y="6348079"/>
            <a:ext cx="526740" cy="52674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CFAF2"/>
                </a:solidFill>
              </a:rPr>
              <a:t>5</a:t>
            </a:r>
          </a:p>
        </p:txBody>
      </p:sp>
      <p:sp>
        <p:nvSpPr>
          <p:cNvPr id="11" name="文本框 10"/>
          <p:cNvSpPr txBox="1"/>
          <p:nvPr/>
        </p:nvSpPr>
        <p:spPr>
          <a:xfrm>
            <a:off x="4818380" y="6353175"/>
            <a:ext cx="3232785" cy="521970"/>
          </a:xfrm>
          <a:prstGeom prst="rect">
            <a:avLst/>
          </a:prstGeom>
          <a:noFill/>
        </p:spPr>
        <p:txBody>
          <a:bodyPr wrap="square" rtlCol="0">
            <a:spAutoFit/>
          </a:bodyPr>
          <a:lstStyle/>
          <a:p>
            <a:pPr marL="457200" indent="-457200">
              <a:buFont typeface="Arial" panose="020B0604020202090204"/>
              <a:buChar char="•"/>
            </a:pPr>
            <a:r>
              <a:rPr kumimoji="1" lang="zh-CN" altLang="en-US" sz="2800" b="1" dirty="0">
                <a:solidFill>
                  <a:schemeClr val="bg1"/>
                </a:solidFill>
                <a:latin typeface="微软雅黑" panose="020B0503020204020204" charset="-122"/>
                <a:ea typeface="微软雅黑" panose="020B0503020204020204" charset="-122"/>
                <a:cs typeface="微软雅黑" panose="020B0503020204020204" charset="-122"/>
              </a:rPr>
              <a:t>研究型学习平台</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标注 7"/>
          <p:cNvSpPr/>
          <p:nvPr/>
        </p:nvSpPr>
        <p:spPr>
          <a:xfrm>
            <a:off x="790130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06080" y="148590"/>
            <a:ext cx="4020185" cy="875665"/>
          </a:xfrm>
          <a:prstGeom prst="rect">
            <a:avLst/>
          </a:prstGeom>
          <a:noFill/>
        </p:spPr>
        <p:txBody>
          <a:bodyPr wrap="square" rtlCol="0">
            <a:spAutoFit/>
          </a:bodyPr>
          <a:lstStyle/>
          <a:p>
            <a:r>
              <a:rPr lang="zh-CN" altLang="en-US" sz="1700"/>
              <a:t>标准数据库包括国家标准全文、行业标准全文、职业标准全文以及国内外标准题录数据库，共计60余万项。</a:t>
            </a:r>
          </a:p>
        </p:txBody>
      </p:sp>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标准</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2" name="图片 1"/>
          <p:cNvPicPr>
            <a:picLocks noChangeAspect="1"/>
          </p:cNvPicPr>
          <p:nvPr/>
        </p:nvPicPr>
        <p:blipFill>
          <a:blip r:embed="rId2" cstate="print"/>
          <a:stretch>
            <a:fillRect/>
          </a:stretch>
        </p:blipFill>
        <p:spPr>
          <a:xfrm>
            <a:off x="283210" y="1116965"/>
            <a:ext cx="9448800" cy="5396230"/>
          </a:xfrm>
          <a:prstGeom prst="rect">
            <a:avLst/>
          </a:prstGeom>
        </p:spPr>
      </p:pic>
      <p:sp>
        <p:nvSpPr>
          <p:cNvPr id="3" name="文本框 2"/>
          <p:cNvSpPr txBox="1"/>
          <p:nvPr/>
        </p:nvSpPr>
        <p:spPr>
          <a:xfrm>
            <a:off x="10025380" y="1721485"/>
            <a:ext cx="2098040" cy="1198880"/>
          </a:xfrm>
          <a:prstGeom prst="rect">
            <a:avLst/>
          </a:prstGeom>
          <a:noFill/>
        </p:spPr>
        <p:txBody>
          <a:bodyPr wrap="square" rtlCol="0" anchor="t">
            <a:spAutoFit/>
          </a:bodyPr>
          <a:lstStyle/>
          <a:p>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标准识别项：</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标准号 </a:t>
            </a:r>
          </a:p>
          <a:p>
            <a:r>
              <a:rPr lang="zh-CN" altLang="en-US" dirty="0">
                <a:latin typeface="宋体" panose="02010600030101010101" pitchFamily="2" charset="-122"/>
                <a:ea typeface="宋体" panose="02010600030101010101" pitchFamily="2" charset="-122"/>
                <a:cs typeface="宋体" panose="02010600030101010101" pitchFamily="2" charset="-122"/>
                <a:sym typeface="+mn-ea"/>
              </a:rPr>
              <a:t>如：GB/T 5271.29-2006</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标注 7"/>
          <p:cNvSpPr/>
          <p:nvPr/>
        </p:nvSpPr>
        <p:spPr>
          <a:xfrm>
            <a:off x="790130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06080" y="148590"/>
            <a:ext cx="4020185" cy="875665"/>
          </a:xfrm>
          <a:prstGeom prst="rect">
            <a:avLst/>
          </a:prstGeom>
          <a:noFill/>
        </p:spPr>
        <p:txBody>
          <a:bodyPr wrap="square" rtlCol="0">
            <a:spAutoFit/>
          </a:bodyPr>
          <a:lstStyle/>
          <a:p>
            <a:r>
              <a:rPr lang="zh-CN" altLang="en-US" sz="1700"/>
              <a:t>标准数据库包括国家标准全文、行业标准全文、职业标准全文以及国内外标准题录数据库，共计60余万项。</a:t>
            </a:r>
          </a:p>
        </p:txBody>
      </p:sp>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标准</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2" name="图片 1"/>
          <p:cNvPicPr>
            <a:picLocks noChangeAspect="1"/>
          </p:cNvPicPr>
          <p:nvPr/>
        </p:nvPicPr>
        <p:blipFill>
          <a:blip r:embed="rId2" cstate="print"/>
          <a:stretch>
            <a:fillRect/>
          </a:stretch>
        </p:blipFill>
        <p:spPr>
          <a:xfrm>
            <a:off x="283210" y="1116965"/>
            <a:ext cx="9448800" cy="5396230"/>
          </a:xfrm>
          <a:prstGeom prst="rect">
            <a:avLst/>
          </a:prstGeom>
        </p:spPr>
      </p:pic>
      <p:sp>
        <p:nvSpPr>
          <p:cNvPr id="3" name="文本框 2"/>
          <p:cNvSpPr txBox="1"/>
          <p:nvPr/>
        </p:nvSpPr>
        <p:spPr>
          <a:xfrm>
            <a:off x="10025380" y="1721485"/>
            <a:ext cx="2098040" cy="1198880"/>
          </a:xfrm>
          <a:prstGeom prst="rect">
            <a:avLst/>
          </a:prstGeom>
          <a:noFill/>
        </p:spPr>
        <p:txBody>
          <a:bodyPr wrap="square" rtlCol="0" anchor="t">
            <a:spAutoFit/>
          </a:bodyPr>
          <a:lstStyle/>
          <a:p>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标准识别项：</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标准号 </a:t>
            </a:r>
          </a:p>
          <a:p>
            <a:r>
              <a:rPr lang="zh-CN" altLang="en-US" dirty="0">
                <a:latin typeface="宋体" panose="02010600030101010101" pitchFamily="2" charset="-122"/>
                <a:ea typeface="宋体" panose="02010600030101010101" pitchFamily="2" charset="-122"/>
                <a:cs typeface="宋体" panose="02010600030101010101" pitchFamily="2" charset="-122"/>
                <a:sym typeface="+mn-ea"/>
              </a:rPr>
              <a:t>如：GB/T 5271.29-2006</a:t>
            </a:r>
          </a:p>
        </p:txBody>
      </p:sp>
      <p:pic>
        <p:nvPicPr>
          <p:cNvPr id="4" name="图片 3"/>
          <p:cNvPicPr>
            <a:picLocks noChangeAspect="1"/>
          </p:cNvPicPr>
          <p:nvPr/>
        </p:nvPicPr>
        <p:blipFill>
          <a:blip r:embed="rId3" cstate="print"/>
          <a:stretch>
            <a:fillRect/>
          </a:stretch>
        </p:blipFill>
        <p:spPr>
          <a:xfrm>
            <a:off x="191770" y="1007110"/>
            <a:ext cx="8912225" cy="593661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标注 7"/>
          <p:cNvSpPr/>
          <p:nvPr/>
        </p:nvSpPr>
        <p:spPr>
          <a:xfrm>
            <a:off x="790130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06080" y="148590"/>
            <a:ext cx="4020185" cy="875665"/>
          </a:xfrm>
          <a:prstGeom prst="rect">
            <a:avLst/>
          </a:prstGeom>
          <a:noFill/>
        </p:spPr>
        <p:txBody>
          <a:bodyPr wrap="square" rtlCol="0">
            <a:spAutoFit/>
          </a:bodyPr>
          <a:lstStyle/>
          <a:p>
            <a:r>
              <a:rPr lang="zh-CN" altLang="en-US" sz="1700"/>
              <a:t>标准数据库包括国家标准全文、行业标准全文、职业标准全文以及国内外标准题录数据库，共计60余万项。</a:t>
            </a:r>
          </a:p>
        </p:txBody>
      </p:sp>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标准</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2" name="图片 1"/>
          <p:cNvPicPr>
            <a:picLocks noChangeAspect="1"/>
          </p:cNvPicPr>
          <p:nvPr/>
        </p:nvPicPr>
        <p:blipFill>
          <a:blip r:embed="rId2" cstate="print"/>
          <a:stretch>
            <a:fillRect/>
          </a:stretch>
        </p:blipFill>
        <p:spPr>
          <a:xfrm>
            <a:off x="283210" y="1116965"/>
            <a:ext cx="9448800" cy="5396230"/>
          </a:xfrm>
          <a:prstGeom prst="rect">
            <a:avLst/>
          </a:prstGeom>
        </p:spPr>
      </p:pic>
      <p:sp>
        <p:nvSpPr>
          <p:cNvPr id="3" name="文本框 2"/>
          <p:cNvSpPr txBox="1"/>
          <p:nvPr/>
        </p:nvSpPr>
        <p:spPr>
          <a:xfrm>
            <a:off x="10025380" y="1721485"/>
            <a:ext cx="2098040" cy="1198880"/>
          </a:xfrm>
          <a:prstGeom prst="rect">
            <a:avLst/>
          </a:prstGeom>
          <a:noFill/>
        </p:spPr>
        <p:txBody>
          <a:bodyPr wrap="square" rtlCol="0" anchor="t">
            <a:spAutoFit/>
          </a:bodyPr>
          <a:lstStyle/>
          <a:p>
            <a:r>
              <a:rPr lang="zh-CN" altLang="en-US" dirty="0">
                <a:solidFill>
                  <a:srgbClr val="800000"/>
                </a:solidFill>
                <a:latin typeface="宋体" panose="02010600030101010101" pitchFamily="2" charset="-122"/>
                <a:ea typeface="宋体" panose="02010600030101010101" pitchFamily="2" charset="-122"/>
                <a:cs typeface="宋体" panose="02010600030101010101" pitchFamily="2" charset="-122"/>
                <a:sym typeface="微软雅黑" panose="020B0503020204020204" charset="-122"/>
              </a:rPr>
              <a:t>标准识别项：</a:t>
            </a:r>
            <a:r>
              <a:rPr lang="zh-CN" altLang="en-US" dirty="0">
                <a:latin typeface="宋体" panose="02010600030101010101" pitchFamily="2" charset="-122"/>
                <a:ea typeface="宋体" panose="02010600030101010101" pitchFamily="2" charset="-122"/>
                <a:cs typeface="宋体" panose="02010600030101010101" pitchFamily="2" charset="-122"/>
                <a:sym typeface="+mn-ea"/>
              </a:rPr>
              <a:t>标准号 </a:t>
            </a:r>
          </a:p>
          <a:p>
            <a:r>
              <a:rPr lang="zh-CN" altLang="en-US" dirty="0">
                <a:latin typeface="宋体" panose="02010600030101010101" pitchFamily="2" charset="-122"/>
                <a:ea typeface="宋体" panose="02010600030101010101" pitchFamily="2" charset="-122"/>
                <a:cs typeface="宋体" panose="02010600030101010101" pitchFamily="2" charset="-122"/>
                <a:sym typeface="+mn-ea"/>
              </a:rPr>
              <a:t>如：GB/T 5271.29-2006</a:t>
            </a:r>
          </a:p>
        </p:txBody>
      </p:sp>
      <p:pic>
        <p:nvPicPr>
          <p:cNvPr id="4" name="图片 3"/>
          <p:cNvPicPr>
            <a:picLocks noChangeAspect="1"/>
          </p:cNvPicPr>
          <p:nvPr/>
        </p:nvPicPr>
        <p:blipFill>
          <a:blip r:embed="rId3" cstate="print"/>
          <a:stretch>
            <a:fillRect/>
          </a:stretch>
        </p:blipFill>
        <p:spPr>
          <a:xfrm>
            <a:off x="191770" y="1007110"/>
            <a:ext cx="8912225" cy="5936615"/>
          </a:xfrm>
          <a:prstGeom prst="rect">
            <a:avLst/>
          </a:prstGeom>
        </p:spPr>
      </p:pic>
      <p:pic>
        <p:nvPicPr>
          <p:cNvPr id="6" name="图片 5"/>
          <p:cNvPicPr>
            <a:picLocks noChangeAspect="1"/>
          </p:cNvPicPr>
          <p:nvPr/>
        </p:nvPicPr>
        <p:blipFill>
          <a:blip r:embed="rId4" cstate="print"/>
          <a:stretch>
            <a:fillRect/>
          </a:stretch>
        </p:blipFill>
        <p:spPr>
          <a:xfrm>
            <a:off x="283210" y="1116965"/>
            <a:ext cx="9662160" cy="5181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15365" y="3425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识别</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文献类型</a:t>
            </a:r>
            <a:r>
              <a:rPr kumimoji="1" lang="en-US" altLang="zh-CN"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报纸</a:t>
            </a:r>
          </a:p>
        </p:txBody>
      </p:sp>
      <p:sp>
        <p:nvSpPr>
          <p:cNvPr id="7" name="矩形 6"/>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2.2</a:t>
            </a:r>
          </a:p>
        </p:txBody>
      </p:sp>
      <p:pic>
        <p:nvPicPr>
          <p:cNvPr id="3" name="图片 2" descr="屏幕快照 2020-09-20 21.47.01"/>
          <p:cNvPicPr>
            <a:picLocks noChangeAspect="1"/>
          </p:cNvPicPr>
          <p:nvPr/>
        </p:nvPicPr>
        <p:blipFill>
          <a:blip r:embed="rId2" cstate="print"/>
          <a:stretch>
            <a:fillRect/>
          </a:stretch>
        </p:blipFill>
        <p:spPr>
          <a:xfrm>
            <a:off x="849630" y="1357630"/>
            <a:ext cx="10493375" cy="5485765"/>
          </a:xfrm>
          <a:prstGeom prst="rect">
            <a:avLst/>
          </a:prstGeom>
        </p:spPr>
      </p:pic>
      <p:sp>
        <p:nvSpPr>
          <p:cNvPr id="9" name="圆角矩形标注 8"/>
          <p:cNvSpPr/>
          <p:nvPr/>
        </p:nvSpPr>
        <p:spPr>
          <a:xfrm>
            <a:off x="7925435" y="75565"/>
            <a:ext cx="4178935" cy="948690"/>
          </a:xfrm>
          <a:prstGeom prst="wedgeRoundRectCallout">
            <a:avLst>
              <a:gd name="adj1" fmla="val -42645"/>
              <a:gd name="adj2" fmla="val 112048"/>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66405" y="245110"/>
            <a:ext cx="3919220" cy="614045"/>
          </a:xfrm>
          <a:prstGeom prst="rect">
            <a:avLst/>
          </a:prstGeom>
          <a:noFill/>
        </p:spPr>
        <p:txBody>
          <a:bodyPr wrap="square" rtlCol="0">
            <a:spAutoFit/>
          </a:bodyPr>
          <a:lstStyle/>
          <a:p>
            <a:r>
              <a:rPr lang="zh-CN" altLang="en-US" sz="1700"/>
              <a:t>报纸库年均收录并持续更新各级重要党报、行业报及综合类报纸逾</a:t>
            </a:r>
            <a:r>
              <a:rPr lang="en-US" altLang="zh-CN" sz="1700"/>
              <a:t>640</a:t>
            </a:r>
            <a:r>
              <a:rPr lang="zh-CN" altLang="en-US" sz="1700"/>
              <a:t>余种。</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8"/>
          <p:cNvSpPr txBox="1">
            <a:spLocks noChangeArrowheads="1"/>
          </p:cNvSpPr>
          <p:nvPr/>
        </p:nvSpPr>
        <p:spPr bwMode="auto">
          <a:xfrm>
            <a:off x="6193155" y="3125470"/>
            <a:ext cx="378968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a:ea typeface="宋体" panose="02010600030101010101" pitchFamily="2" charset="-122"/>
              </a:defRPr>
            </a:lvl1pPr>
            <a:lvl2pPr marL="742950" indent="-285750">
              <a:spcBef>
                <a:spcPct val="20000"/>
              </a:spcBef>
              <a:buChar char="–"/>
              <a:defRPr sz="2800">
                <a:solidFill>
                  <a:schemeClr val="tx1"/>
                </a:solidFill>
                <a:latin typeface="Arial" panose="020B0604020202090204"/>
                <a:ea typeface="宋体" panose="02010600030101010101" pitchFamily="2" charset="-122"/>
              </a:defRPr>
            </a:lvl2pPr>
            <a:lvl3pPr marL="1143000" indent="-228600">
              <a:spcBef>
                <a:spcPct val="20000"/>
              </a:spcBef>
              <a:buChar char="•"/>
              <a:defRPr sz="2400">
                <a:solidFill>
                  <a:schemeClr val="tx1"/>
                </a:solidFill>
                <a:latin typeface="Arial" panose="020B0604020202090204"/>
                <a:ea typeface="宋体" panose="02010600030101010101" pitchFamily="2" charset="-122"/>
              </a:defRPr>
            </a:lvl3pPr>
            <a:lvl4pPr marL="1600200" indent="-228600">
              <a:spcBef>
                <a:spcPct val="20000"/>
              </a:spcBef>
              <a:buChar char="–"/>
              <a:defRPr sz="2000">
                <a:solidFill>
                  <a:schemeClr val="tx1"/>
                </a:solidFill>
                <a:latin typeface="Arial" panose="020B0604020202090204"/>
                <a:ea typeface="宋体" panose="02010600030101010101" pitchFamily="2" charset="-122"/>
              </a:defRPr>
            </a:lvl4pPr>
            <a:lvl5pPr marL="2057400" indent="-228600">
              <a:spcBef>
                <a:spcPct val="20000"/>
              </a:spcBef>
              <a:buChar char="»"/>
              <a:defRPr sz="2000">
                <a:solidFill>
                  <a:schemeClr val="tx1"/>
                </a:solidFill>
                <a:latin typeface="Arial" panose="020B0604020202090204"/>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eaLnBrk="1" hangingPunct="1">
              <a:spcBef>
                <a:spcPct val="0"/>
              </a:spcBef>
              <a:buFontTx/>
              <a:buNone/>
            </a:pPr>
            <a:r>
              <a:rPr kumimoji="1" lang="en-US" altLang="zh-CN" sz="4400" b="1">
                <a:solidFill>
                  <a:srgbClr val="F6D976"/>
                </a:solidFill>
                <a:latin typeface="微软雅黑" panose="020B0503020204020204" charset="-122"/>
                <a:ea typeface="微软雅黑" panose="020B0503020204020204" charset="-122"/>
                <a:cs typeface="圆体-简" panose="02010600040101010101" charset="-122"/>
              </a:rPr>
              <a:t>PART</a:t>
            </a:r>
            <a:r>
              <a:rPr kumimoji="1" lang="zh-CN" altLang="en-US" sz="4400" b="1">
                <a:solidFill>
                  <a:srgbClr val="F6D976"/>
                </a:solidFill>
                <a:latin typeface="微软雅黑" panose="020B0503020204020204" charset="-122"/>
                <a:ea typeface="微软雅黑" panose="020B0503020204020204" charset="-122"/>
                <a:cs typeface="圆体-简" panose="02010600040101010101" charset="-122"/>
              </a:rPr>
              <a:t> </a:t>
            </a:r>
            <a:r>
              <a:rPr kumimoji="1" lang="en-US" altLang="zh-CN" sz="4400" b="1">
                <a:solidFill>
                  <a:srgbClr val="F6D976"/>
                </a:solidFill>
                <a:latin typeface="微软雅黑" panose="020B0503020204020204" charset="-122"/>
                <a:ea typeface="微软雅黑" panose="020B0503020204020204" charset="-122"/>
                <a:cs typeface="圆体-简" panose="02010600040101010101" charset="-122"/>
              </a:rPr>
              <a:t>THREE</a:t>
            </a:r>
            <a:endParaRPr kumimoji="1" lang="zh-CN" altLang="en-US" sz="4400" b="1">
              <a:solidFill>
                <a:srgbClr val="F6D976"/>
              </a:solidFill>
              <a:latin typeface="微软雅黑" panose="020B0503020204020204" charset="-122"/>
              <a:ea typeface="微软雅黑" panose="020B0503020204020204" charset="-122"/>
              <a:cs typeface="圆体-简" panose="02010600040101010101" charset="-122"/>
            </a:endParaRPr>
          </a:p>
        </p:txBody>
      </p:sp>
      <p:sp>
        <p:nvSpPr>
          <p:cNvPr id="6" name="矩形 70"/>
          <p:cNvSpPr>
            <a:spLocks noChangeArrowheads="1"/>
          </p:cNvSpPr>
          <p:nvPr/>
        </p:nvSpPr>
        <p:spPr bwMode="auto">
          <a:xfrm>
            <a:off x="6322695" y="4486910"/>
            <a:ext cx="3530600" cy="58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9pPr>
          </a:lstStyle>
          <a:p>
            <a:pPr indent="0">
              <a:buNone/>
            </a:pPr>
            <a:r>
              <a:rPr lang="zh-CN" altLang="en-US" sz="3600" b="1">
                <a:solidFill>
                  <a:srgbClr val="F6D976"/>
                </a:solidFill>
                <a:latin typeface="微软雅黑" panose="020B0503020204020204" charset="-122"/>
                <a:ea typeface="微软雅黑" panose="020B0503020204020204" charset="-122"/>
                <a:cs typeface="圆体-简" panose="02010600040101010101" charset="-122"/>
                <a:sym typeface="+mn-ea"/>
              </a:rPr>
              <a:t>检索技巧知多少</a:t>
            </a:r>
          </a:p>
        </p:txBody>
      </p:sp>
      <p:pic>
        <p:nvPicPr>
          <p:cNvPr id="24" name="图片 23" descr="TIM图片20180323105616"/>
          <p:cNvPicPr>
            <a:picLocks noChangeAspect="1"/>
          </p:cNvPicPr>
          <p:nvPr/>
        </p:nvPicPr>
        <p:blipFill>
          <a:blip r:embed="rId2" cstate="print"/>
          <a:stretch>
            <a:fillRect/>
          </a:stretch>
        </p:blipFill>
        <p:spPr>
          <a:xfrm>
            <a:off x="151765" y="15367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39165" y="2663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检索技巧知多少</a:t>
            </a:r>
          </a:p>
        </p:txBody>
      </p:sp>
      <p:sp>
        <p:nvSpPr>
          <p:cNvPr id="34" name="矩形 33"/>
          <p:cNvSpPr/>
          <p:nvPr/>
        </p:nvSpPr>
        <p:spPr>
          <a:xfrm>
            <a:off x="349885" y="342265"/>
            <a:ext cx="419735" cy="40386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a:solidFill>
                  <a:schemeClr val="accent5">
                    <a:lumMod val="75000"/>
                  </a:schemeClr>
                </a:solidFill>
              </a:rPr>
              <a:t>3</a:t>
            </a:r>
          </a:p>
        </p:txBody>
      </p:sp>
      <p:sp>
        <p:nvSpPr>
          <p:cNvPr id="6" name="文本框 5"/>
          <p:cNvSpPr txBox="1"/>
          <p:nvPr/>
        </p:nvSpPr>
        <p:spPr>
          <a:xfrm>
            <a:off x="3496945" y="1933575"/>
            <a:ext cx="5547360" cy="2630170"/>
          </a:xfrm>
          <a:prstGeom prst="rect">
            <a:avLst/>
          </a:prstGeom>
          <a:noFill/>
        </p:spPr>
        <p:txBody>
          <a:bodyPr wrap="square" rtlCol="0">
            <a:spAutoFit/>
          </a:bodyPr>
          <a:lstStyle/>
          <a:p>
            <a:pPr>
              <a:lnSpc>
                <a:spcPct val="150000"/>
              </a:lnSpc>
            </a:pPr>
            <a:r>
              <a:rPr lang="zh-CN" altLang="en-US" sz="220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不知道如何查找一篇精确文献的全文</a:t>
            </a:r>
          </a:p>
          <a:p>
            <a:pPr>
              <a:lnSpc>
                <a:spcPct val="150000"/>
              </a:lnSpc>
            </a:pPr>
            <a:r>
              <a:rPr lang="zh-CN" altLang="en-US" sz="220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初涉专业，不知道如何查找最值得看的文献</a:t>
            </a:r>
          </a:p>
          <a:p>
            <a:pPr>
              <a:lnSpc>
                <a:spcPct val="150000"/>
              </a:lnSpc>
            </a:pPr>
            <a:r>
              <a:rPr lang="zh-CN" altLang="en-US" sz="220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完成论文，不知道如何查找相关的参考文献</a:t>
            </a:r>
          </a:p>
          <a:p>
            <a:pPr>
              <a:lnSpc>
                <a:spcPct val="150000"/>
              </a:lnSpc>
            </a:pPr>
            <a:r>
              <a:rPr lang="zh-CN" altLang="en-US" sz="220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总搜不到自己想要的文献</a:t>
            </a:r>
          </a:p>
          <a:p>
            <a:pPr>
              <a:lnSpc>
                <a:spcPct val="150000"/>
              </a:lnSpc>
            </a:pPr>
            <a:r>
              <a:rPr lang="en-US" altLang="zh-CN" sz="2200">
                <a:solidFill>
                  <a:schemeClr val="bg2">
                    <a:lumMod val="50000"/>
                  </a:schemeClr>
                </a:solidFill>
                <a:latin typeface="宋体" panose="02010600030101010101" pitchFamily="2" charset="-122"/>
                <a:ea typeface="宋体" panose="02010600030101010101" pitchFamily="2" charset="-122"/>
                <a:cs typeface="宋体" panose="02010600030101010101" pitchFamily="2" charset="-122"/>
              </a:rPr>
              <a:t>......</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88235" y="2064385"/>
            <a:ext cx="7675245" cy="1476375"/>
          </a:xfrm>
          <a:prstGeom prst="rect">
            <a:avLst/>
          </a:prstGeom>
          <a:noFill/>
        </p:spPr>
        <p:txBody>
          <a:bodyPr wrap="square" rtlCol="0">
            <a:spAutoFit/>
          </a:bodyPr>
          <a:lstStyle/>
          <a:p>
            <a:pPr algn="just" fontAlgn="auto">
              <a:lnSpc>
                <a:spcPct val="150000"/>
              </a:lnSpc>
            </a:pPr>
            <a:r>
              <a:rPr lang="zh-CN" altLang="en-US"/>
              <a:t>检索文献是一个既</a:t>
            </a:r>
            <a:r>
              <a:rPr lang="zh-CN" altLang="en-US" sz="2400" b="1">
                <a:solidFill>
                  <a:srgbClr val="FF0000"/>
                </a:solidFill>
              </a:rPr>
              <a:t>动手</a:t>
            </a:r>
            <a:r>
              <a:rPr lang="zh-CN" altLang="en-US"/>
              <a:t>（使用工具，翻检文献）又</a:t>
            </a:r>
            <a:r>
              <a:rPr lang="zh-CN" altLang="en-US" sz="2400" b="1">
                <a:solidFill>
                  <a:srgbClr val="FF0000"/>
                </a:solidFill>
              </a:rPr>
              <a:t>动脑</a:t>
            </a:r>
            <a:r>
              <a:rPr lang="zh-CN" altLang="en-US"/>
              <a:t>（围绕如何查进行思考）的过程，如果检索者的思路通达，那么检索就会顺畅而少阻塞；思路宽广，检索就会灵便而多收效。</a:t>
            </a:r>
          </a:p>
        </p:txBody>
      </p:sp>
      <p:sp>
        <p:nvSpPr>
          <p:cNvPr id="34" name="矩形 33"/>
          <p:cNvSpPr/>
          <p:nvPr/>
        </p:nvSpPr>
        <p:spPr>
          <a:xfrm>
            <a:off x="349885" y="342265"/>
            <a:ext cx="419735" cy="40386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a:solidFill>
                  <a:schemeClr val="accent5">
                    <a:lumMod val="75000"/>
                  </a:schemeClr>
                </a:solidFill>
              </a:rPr>
              <a:t>3</a:t>
            </a:r>
          </a:p>
        </p:txBody>
      </p:sp>
      <p:sp>
        <p:nvSpPr>
          <p:cNvPr id="4" name="文本框 3"/>
          <p:cNvSpPr txBox="1"/>
          <p:nvPr/>
        </p:nvSpPr>
        <p:spPr>
          <a:xfrm>
            <a:off x="939165" y="2663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检索技巧知多少</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21740" y="1146175"/>
            <a:ext cx="9190990" cy="506730"/>
          </a:xfrm>
          <a:prstGeom prst="rect">
            <a:avLst/>
          </a:prstGeom>
          <a:noFill/>
        </p:spPr>
        <p:txBody>
          <a:bodyPr wrap="square" rtlCol="0">
            <a:spAutoFit/>
          </a:bodyPr>
          <a:lstStyle/>
          <a:p>
            <a:pPr fontAlgn="auto">
              <a:lnSpc>
                <a:spcPct val="150000"/>
              </a:lnSpc>
            </a:pPr>
            <a:r>
              <a:rPr lang="zh-CN" altLang="en-US"/>
              <a:t>检索之前，先明确自己的思路，是选择检全还是检准。</a:t>
            </a:r>
          </a:p>
        </p:txBody>
      </p:sp>
      <p:sp>
        <p:nvSpPr>
          <p:cNvPr id="34" name="矩形 33"/>
          <p:cNvSpPr/>
          <p:nvPr/>
        </p:nvSpPr>
        <p:spPr>
          <a:xfrm>
            <a:off x="349885" y="342265"/>
            <a:ext cx="419735" cy="40386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a:solidFill>
                  <a:schemeClr val="accent5">
                    <a:lumMod val="75000"/>
                  </a:schemeClr>
                </a:solidFill>
              </a:rPr>
              <a:t>3</a:t>
            </a:r>
          </a:p>
        </p:txBody>
      </p:sp>
      <p:pic>
        <p:nvPicPr>
          <p:cNvPr id="3" name="图片 2" descr="屏幕快照 2020-09-18 00.23.07"/>
          <p:cNvPicPr>
            <a:picLocks noChangeAspect="1"/>
          </p:cNvPicPr>
          <p:nvPr/>
        </p:nvPicPr>
        <p:blipFill>
          <a:blip r:embed="rId2" cstate="print"/>
          <a:stretch>
            <a:fillRect/>
          </a:stretch>
        </p:blipFill>
        <p:spPr>
          <a:xfrm>
            <a:off x="-9525" y="2458720"/>
            <a:ext cx="7639685" cy="4399280"/>
          </a:xfrm>
          <a:prstGeom prst="rect">
            <a:avLst/>
          </a:prstGeom>
        </p:spPr>
      </p:pic>
      <p:pic>
        <p:nvPicPr>
          <p:cNvPr id="5" name="图片 4" descr="屏幕快照 2020-09-18 00.23.29"/>
          <p:cNvPicPr>
            <a:picLocks noChangeAspect="1"/>
          </p:cNvPicPr>
          <p:nvPr/>
        </p:nvPicPr>
        <p:blipFill>
          <a:blip r:embed="rId3" cstate="print"/>
          <a:stretch>
            <a:fillRect/>
          </a:stretch>
        </p:blipFill>
        <p:spPr>
          <a:xfrm>
            <a:off x="4928870" y="2447925"/>
            <a:ext cx="7315200" cy="4410075"/>
          </a:xfrm>
          <a:prstGeom prst="rect">
            <a:avLst/>
          </a:prstGeom>
        </p:spPr>
      </p:pic>
      <p:sp>
        <p:nvSpPr>
          <p:cNvPr id="4" name="文本框 3"/>
          <p:cNvSpPr txBox="1"/>
          <p:nvPr/>
        </p:nvSpPr>
        <p:spPr>
          <a:xfrm>
            <a:off x="939165" y="266383"/>
            <a:ext cx="574294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检索技巧知多少</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9410" y="1906270"/>
            <a:ext cx="8921750" cy="2306955"/>
          </a:xfrm>
          <a:prstGeom prst="rect">
            <a:avLst/>
          </a:prstGeom>
          <a:noFill/>
        </p:spPr>
        <p:txBody>
          <a:bodyPr wrap="square" rtlCol="0">
            <a:spAutoFit/>
          </a:bodyPr>
          <a:lstStyle/>
          <a:p>
            <a:pPr algn="just" fontAlgn="auto">
              <a:lnSpc>
                <a:spcPct val="150000"/>
              </a:lnSpc>
            </a:pPr>
            <a:r>
              <a:rPr lang="zh-CN" altLang="en-US" sz="3200" dirty="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小明为新生，刚进入新学校新专业进行学习，想了解本专业热点话题</a:t>
            </a:r>
            <a:r>
              <a:rPr lang="en-US" altLang="zh-CN" sz="3200" dirty="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a:t>
            </a:r>
            <a:r>
              <a:rPr lang="zh-CN" altLang="en-US" sz="3200" dirty="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大数据</a:t>
            </a:r>
            <a:r>
              <a:rPr lang="en-US" altLang="zh-CN" sz="3200" dirty="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a:t>
            </a:r>
            <a:r>
              <a:rPr lang="zh-CN" altLang="en-US" sz="3200" dirty="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的整体研究情况，那么他应该如何检索呢？</a:t>
            </a:r>
          </a:p>
        </p:txBody>
      </p:sp>
      <p:pic>
        <p:nvPicPr>
          <p:cNvPr id="24" name="图片 23" descr="TIM图片20180323105616"/>
          <p:cNvPicPr>
            <a:picLocks noChangeAspect="1"/>
          </p:cNvPicPr>
          <p:nvPr/>
        </p:nvPicPr>
        <p:blipFill>
          <a:blip r:embed="rId2" cstate="print"/>
          <a:stretch>
            <a:fillRect/>
          </a:stretch>
        </p:blipFill>
        <p:spPr>
          <a:xfrm>
            <a:off x="10551160" y="10668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1" name="组合 20"/>
          <p:cNvGrpSpPr/>
          <p:nvPr/>
        </p:nvGrpSpPr>
        <p:grpSpPr>
          <a:xfrm>
            <a:off x="1318260" y="160048"/>
            <a:ext cx="10097135" cy="706637"/>
            <a:chOff x="1055" y="171"/>
            <a:chExt cx="17088" cy="1555"/>
          </a:xfrm>
        </p:grpSpPr>
        <p:sp>
          <p:nvSpPr>
            <p:cNvPr id="10" name="矩形 9"/>
            <p:cNvSpPr/>
            <p:nvPr/>
          </p:nvSpPr>
          <p:spPr>
            <a:xfrm>
              <a:off x="1055" y="171"/>
              <a:ext cx="13359" cy="15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登录 </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rgbClr val="C00000"/>
                  </a:solidFill>
                  <a:latin typeface="楷体" panose="02010609060101010101" pitchFamily="49" charset="-122"/>
                  <a:ea typeface="楷体" panose="02010609060101010101" pitchFamily="49" charset="-122"/>
                  <a:cs typeface="楷体" panose="02010609060101010101" pitchFamily="49" charset="-122"/>
                </a:rPr>
                <a:t>网址：www.cnki.net</a:t>
              </a:r>
            </a:p>
          </p:txBody>
        </p:sp>
        <p:cxnSp>
          <p:nvCxnSpPr>
            <p:cNvPr id="20" name="直接连接符 19"/>
            <p:cNvCxnSpPr/>
            <p:nvPr/>
          </p:nvCxnSpPr>
          <p:spPr>
            <a:xfrm>
              <a:off x="1055" y="1620"/>
              <a:ext cx="17088"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3" cstate="print"/>
          <a:stretch>
            <a:fillRect/>
          </a:stretch>
        </p:blipFill>
        <p:spPr>
          <a:xfrm>
            <a:off x="426720" y="1511935"/>
            <a:ext cx="11337925" cy="5276215"/>
          </a:xfrm>
          <a:prstGeom prst="rect">
            <a:avLst/>
          </a:prstGeom>
        </p:spPr>
      </p:pic>
      <p:sp>
        <p:nvSpPr>
          <p:cNvPr id="2" name="矩形 1"/>
          <p:cNvSpPr/>
          <p:nvPr/>
        </p:nvSpPr>
        <p:spPr>
          <a:xfrm>
            <a:off x="1729105" y="5393690"/>
            <a:ext cx="8851900" cy="821690"/>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17" rIns="96017" anchor="ctr">
            <a:normAutofit fontScale="82500"/>
          </a:bodyPr>
          <a:lstStyle/>
          <a:p>
            <a:pPr indent="0" algn="ctr">
              <a:lnSpc>
                <a:spcPct val="100000"/>
              </a:lnSpc>
              <a:buClr>
                <a:srgbClr val="0070C0"/>
              </a:buClr>
              <a:buFont typeface="Wingdings" panose="05000000000000000000" pitchFamily="2" charset="2"/>
              <a:buNone/>
            </a:pPr>
            <a:r>
              <a:rPr lang="zh-CN" sz="3600" b="1" dirty="0">
                <a:solidFill>
                  <a:srgbClr val="FFFFFF"/>
                </a:solidFill>
                <a:latin typeface="楷体" panose="02010609060101010101" pitchFamily="49" charset="-122"/>
                <a:ea typeface="楷体" panose="02010609060101010101" pitchFamily="49" charset="-122"/>
                <a:cs typeface="楷体" panose="02010609060101010101" pitchFamily="49" charset="-122"/>
              </a:rPr>
              <a:t>提醒：默认</a:t>
            </a:r>
            <a:r>
              <a:rPr lang="en-US" altLang="zh-CN" sz="3600" b="1" dirty="0">
                <a:solidFill>
                  <a:srgbClr val="FFFFFF"/>
                </a:solidFill>
                <a:latin typeface="楷体" panose="02010609060101010101" pitchFamily="49" charset="-122"/>
                <a:ea typeface="楷体" panose="02010609060101010101" pitchFamily="49" charset="-122"/>
                <a:cs typeface="楷体" panose="02010609060101010101" pitchFamily="49" charset="-122"/>
              </a:rPr>
              <a:t>IP</a:t>
            </a:r>
            <a:r>
              <a:rPr lang="zh-CN" altLang="en-US" sz="3600" b="1" dirty="0">
                <a:solidFill>
                  <a:srgbClr val="FFFFFF"/>
                </a:solidFill>
                <a:latin typeface="楷体" panose="02010609060101010101" pitchFamily="49" charset="-122"/>
                <a:ea typeface="楷体" panose="02010609060101010101" pitchFamily="49" charset="-122"/>
                <a:cs typeface="楷体" panose="02010609060101010101" pitchFamily="49" charset="-122"/>
              </a:rPr>
              <a:t>范围登录，须在单位</a:t>
            </a:r>
            <a:r>
              <a:rPr lang="en-US" altLang="zh-CN" sz="3600" b="1" dirty="0">
                <a:solidFill>
                  <a:srgbClr val="FFFFFF"/>
                </a:solidFill>
                <a:latin typeface="楷体" panose="02010609060101010101" pitchFamily="49" charset="-122"/>
                <a:ea typeface="楷体" panose="02010609060101010101" pitchFamily="49" charset="-122"/>
                <a:cs typeface="楷体" panose="02010609060101010101" pitchFamily="49" charset="-122"/>
              </a:rPr>
              <a:t>IP</a:t>
            </a:r>
            <a:r>
              <a:rPr lang="zh-CN" altLang="en-US" sz="3600" b="1" dirty="0">
                <a:solidFill>
                  <a:srgbClr val="FFFFFF"/>
                </a:solidFill>
                <a:latin typeface="楷体" panose="02010609060101010101" pitchFamily="49" charset="-122"/>
                <a:ea typeface="楷体" panose="02010609060101010101" pitchFamily="49" charset="-122"/>
                <a:cs typeface="楷体" panose="02010609060101010101" pitchFamily="49" charset="-122"/>
              </a:rPr>
              <a:t>范围内使用</a:t>
            </a:r>
          </a:p>
        </p:txBody>
      </p:sp>
      <p:sp>
        <p:nvSpPr>
          <p:cNvPr id="28" name="文本框 27"/>
          <p:cNvSpPr txBox="1"/>
          <p:nvPr/>
        </p:nvSpPr>
        <p:spPr>
          <a:xfrm>
            <a:off x="669925" y="996315"/>
            <a:ext cx="10384790"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宋体" panose="02010600030101010101" pitchFamily="2" charset="-122"/>
                <a:sym typeface="思源黑体" panose="020B0400000000000000" pitchFamily="34" charset="-122"/>
              </a:rPr>
              <a:t>选择</a:t>
            </a:r>
            <a:r>
              <a:rPr lang="en-US" altLang="zh-CN" sz="2000" b="1" dirty="0">
                <a:latin typeface="楷体" panose="02010609060101010101" pitchFamily="49" charset="-122"/>
                <a:ea typeface="楷体" panose="02010609060101010101" pitchFamily="49" charset="-122"/>
                <a:cs typeface="宋体" panose="02010600030101010101" pitchFamily="2" charset="-122"/>
                <a:sym typeface="思源黑体" panose="020B0400000000000000" pitchFamily="34" charset="-122"/>
              </a:rPr>
              <a:t>ip</a:t>
            </a:r>
            <a:r>
              <a:rPr lang="zh-CN" altLang="en-US" sz="2000" b="1" dirty="0">
                <a:latin typeface="楷体" panose="02010609060101010101" pitchFamily="49" charset="-122"/>
                <a:ea typeface="楷体" panose="02010609060101010101" pitchFamily="49" charset="-122"/>
                <a:cs typeface="宋体" panose="02010600030101010101" pitchFamily="2" charset="-122"/>
                <a:sym typeface="思源黑体" panose="020B0400000000000000" pitchFamily="34" charset="-122"/>
              </a:rPr>
              <a:t>登陆</a:t>
            </a:r>
          </a:p>
        </p:txBody>
      </p:sp>
      <p:pic>
        <p:nvPicPr>
          <p:cNvPr id="6" name="图片 5"/>
          <p:cNvPicPr>
            <a:picLocks noChangeAspect="1"/>
          </p:cNvPicPr>
          <p:nvPr/>
        </p:nvPicPr>
        <p:blipFill>
          <a:blip r:embed="rId4" cstate="print"/>
          <a:stretch>
            <a:fillRect/>
          </a:stretch>
        </p:blipFill>
        <p:spPr>
          <a:xfrm>
            <a:off x="7605395" y="1920875"/>
            <a:ext cx="3409950" cy="3933825"/>
          </a:xfrm>
          <a:prstGeom prst="rect">
            <a:avLst/>
          </a:prstGeom>
        </p:spPr>
      </p:pic>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
        <p:nvSpPr>
          <p:cNvPr id="7" name="矩形 6"/>
          <p:cNvSpPr/>
          <p:nvPr/>
        </p:nvSpPr>
        <p:spPr>
          <a:xfrm>
            <a:off x="297815" y="213360"/>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3.1</a:t>
            </a:r>
          </a:p>
        </p:txBody>
      </p:sp>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p:cNvSpPr txBox="1">
            <a:spLocks noChangeArrowheads="1"/>
          </p:cNvSpPr>
          <p:nvPr/>
        </p:nvSpPr>
        <p:spPr bwMode="auto">
          <a:xfrm>
            <a:off x="6294755" y="3197225"/>
            <a:ext cx="361442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a:ea typeface="宋体" panose="02010600030101010101" pitchFamily="2" charset="-122"/>
              </a:defRPr>
            </a:lvl1pPr>
            <a:lvl2pPr marL="742950" indent="-285750">
              <a:spcBef>
                <a:spcPct val="20000"/>
              </a:spcBef>
              <a:buChar char="–"/>
              <a:defRPr sz="2800">
                <a:solidFill>
                  <a:schemeClr val="tx1"/>
                </a:solidFill>
                <a:latin typeface="Arial" panose="020B0604020202090204"/>
                <a:ea typeface="宋体" panose="02010600030101010101" pitchFamily="2" charset="-122"/>
              </a:defRPr>
            </a:lvl2pPr>
            <a:lvl3pPr marL="1143000" indent="-228600">
              <a:spcBef>
                <a:spcPct val="20000"/>
              </a:spcBef>
              <a:buChar char="•"/>
              <a:defRPr sz="2400">
                <a:solidFill>
                  <a:schemeClr val="tx1"/>
                </a:solidFill>
                <a:latin typeface="Arial" panose="020B0604020202090204"/>
                <a:ea typeface="宋体" panose="02010600030101010101" pitchFamily="2" charset="-122"/>
              </a:defRPr>
            </a:lvl3pPr>
            <a:lvl4pPr marL="1600200" indent="-228600">
              <a:spcBef>
                <a:spcPct val="20000"/>
              </a:spcBef>
              <a:buChar char="–"/>
              <a:defRPr sz="2000">
                <a:solidFill>
                  <a:schemeClr val="tx1"/>
                </a:solidFill>
                <a:latin typeface="Arial" panose="020B0604020202090204"/>
                <a:ea typeface="宋体" panose="02010600030101010101" pitchFamily="2" charset="-122"/>
              </a:defRPr>
            </a:lvl4pPr>
            <a:lvl5pPr marL="2057400" indent="-228600">
              <a:spcBef>
                <a:spcPct val="20000"/>
              </a:spcBef>
              <a:buChar char="»"/>
              <a:defRPr sz="2000">
                <a:solidFill>
                  <a:schemeClr val="tx1"/>
                </a:solidFill>
                <a:latin typeface="Arial" panose="020B0604020202090204"/>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eaLnBrk="1" hangingPunct="1">
              <a:spcBef>
                <a:spcPct val="0"/>
              </a:spcBef>
              <a:buFontTx/>
              <a:buNone/>
            </a:pP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PART</a:t>
            </a:r>
            <a:r>
              <a:rPr kumimoji="1" lang="zh-CN" altLang="en-US" sz="5000" b="1">
                <a:solidFill>
                  <a:srgbClr val="F6D976"/>
                </a:solidFill>
                <a:latin typeface="微软雅黑" panose="020B0503020204020204" charset="-122"/>
                <a:ea typeface="微软雅黑" panose="020B0503020204020204" charset="-122"/>
                <a:cs typeface="圆体-简" panose="02010600040101010101" charset="-122"/>
              </a:rPr>
              <a:t> </a:t>
            </a: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ONE</a:t>
            </a:r>
          </a:p>
        </p:txBody>
      </p:sp>
      <p:sp>
        <p:nvSpPr>
          <p:cNvPr id="4" name="矩形 70"/>
          <p:cNvSpPr>
            <a:spLocks noChangeArrowheads="1"/>
          </p:cNvSpPr>
          <p:nvPr/>
        </p:nvSpPr>
        <p:spPr bwMode="auto">
          <a:xfrm>
            <a:off x="5718810" y="4443095"/>
            <a:ext cx="4656455" cy="6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9pPr>
          </a:lstStyle>
          <a:p>
            <a:pPr algn="ctr" eaLnBrk="1" hangingPunct="1">
              <a:lnSpc>
                <a:spcPct val="100000"/>
              </a:lnSpc>
              <a:spcBef>
                <a:spcPct val="0"/>
              </a:spcBef>
              <a:buFont typeface="Arial" panose="020B0604020202090204"/>
              <a:buNone/>
            </a:pPr>
            <a:r>
              <a:rPr lang="zh-CN" altLang="en-US" sz="3600" b="1">
                <a:solidFill>
                  <a:srgbClr val="F6D976"/>
                </a:solidFill>
                <a:latin typeface="微软雅黑" panose="020B0503020204020204" charset="-122"/>
                <a:ea typeface="微软雅黑" panose="020B0503020204020204" charset="-122"/>
                <a:cs typeface="圆体-简" panose="02010600040101010101" charset="-122"/>
                <a:sym typeface="+mn-ea"/>
              </a:rPr>
              <a:t>图书馆馆藏资源</a:t>
            </a:r>
          </a:p>
        </p:txBody>
      </p:sp>
      <p:pic>
        <p:nvPicPr>
          <p:cNvPr id="24" name="图片 23" descr="TIM图片20180323105616"/>
          <p:cNvPicPr>
            <a:picLocks noChangeAspect="1"/>
          </p:cNvPicPr>
          <p:nvPr/>
        </p:nvPicPr>
        <p:blipFill>
          <a:blip r:embed="rId3" cstate="print"/>
          <a:stretch>
            <a:fillRect/>
          </a:stretch>
        </p:blipFill>
        <p:spPr>
          <a:xfrm>
            <a:off x="151765" y="15367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8230" y="289560"/>
            <a:ext cx="6423660"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3.2</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文献检索</a:t>
            </a:r>
          </a:p>
        </p:txBody>
      </p:sp>
      <p:grpSp>
        <p:nvGrpSpPr>
          <p:cNvPr id="7" name="组合 6"/>
          <p:cNvGrpSpPr/>
          <p:nvPr/>
        </p:nvGrpSpPr>
        <p:grpSpPr>
          <a:xfrm>
            <a:off x="218440" y="963295"/>
            <a:ext cx="11755120" cy="5721350"/>
            <a:chOff x="344" y="1517"/>
            <a:chExt cx="18512" cy="9010"/>
          </a:xfrm>
        </p:grpSpPr>
        <p:sp>
          <p:nvSpPr>
            <p:cNvPr id="28" name="文本框 27"/>
            <p:cNvSpPr txBox="1"/>
            <p:nvPr/>
          </p:nvSpPr>
          <p:spPr>
            <a:xfrm>
              <a:off x="1182" y="1517"/>
              <a:ext cx="8689" cy="628"/>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1</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）一框式检索</a:t>
              </a:r>
            </a:p>
          </p:txBody>
        </p:sp>
        <p:pic>
          <p:nvPicPr>
            <p:cNvPr id="2" name="图片 1"/>
            <p:cNvPicPr>
              <a:picLocks noChangeAspect="1"/>
            </p:cNvPicPr>
            <p:nvPr/>
          </p:nvPicPr>
          <p:blipFill>
            <a:blip r:embed="rId3" cstate="print"/>
            <a:stretch>
              <a:fillRect/>
            </a:stretch>
          </p:blipFill>
          <p:spPr>
            <a:xfrm>
              <a:off x="344" y="2339"/>
              <a:ext cx="18512" cy="8188"/>
            </a:xfrm>
            <a:prstGeom prst="rect">
              <a:avLst/>
            </a:prstGeom>
          </p:spPr>
        </p:pic>
        <p:pic>
          <p:nvPicPr>
            <p:cNvPr id="5" name="图片 4"/>
            <p:cNvPicPr>
              <a:picLocks noChangeAspect="1"/>
            </p:cNvPicPr>
            <p:nvPr/>
          </p:nvPicPr>
          <p:blipFill>
            <a:blip r:embed="rId4" cstate="print"/>
            <a:stretch>
              <a:fillRect/>
            </a:stretch>
          </p:blipFill>
          <p:spPr>
            <a:xfrm>
              <a:off x="4913" y="3579"/>
              <a:ext cx="1579" cy="6385"/>
            </a:xfrm>
            <a:prstGeom prst="rect">
              <a:avLst/>
            </a:prstGeom>
            <a:ln>
              <a:solidFill>
                <a:schemeClr val="accent1"/>
              </a:solidFill>
            </a:ln>
          </p:spPr>
        </p:pic>
        <p:pic>
          <p:nvPicPr>
            <p:cNvPr id="6" name="图片 5"/>
            <p:cNvPicPr>
              <a:picLocks noChangeAspect="1"/>
            </p:cNvPicPr>
            <p:nvPr/>
          </p:nvPicPr>
          <p:blipFill>
            <a:blip r:embed="rId5" cstate="print"/>
            <a:stretch>
              <a:fillRect/>
            </a:stretch>
          </p:blipFill>
          <p:spPr>
            <a:xfrm>
              <a:off x="6514" y="3579"/>
              <a:ext cx="8595" cy="5235"/>
            </a:xfrm>
            <a:prstGeom prst="rect">
              <a:avLst/>
            </a:prstGeom>
            <a:ln>
              <a:solidFill>
                <a:schemeClr val="accent1"/>
              </a:solidFill>
            </a:ln>
          </p:spPr>
        </p:pic>
      </p:grpSp>
      <p:pic>
        <p:nvPicPr>
          <p:cNvPr id="19" name="图片 18" descr="知网logo-透明背景"/>
          <p:cNvPicPr>
            <a:picLocks noChangeAspect="1"/>
          </p:cNvPicPr>
          <p:nvPr/>
        </p:nvPicPr>
        <p:blipFill>
          <a:blip r:embed="rId6" cstate="print"/>
          <a:srcRect t="16871" b="16381"/>
          <a:stretch>
            <a:fillRect/>
          </a:stretch>
        </p:blipFill>
        <p:spPr>
          <a:xfrm>
            <a:off x="9418320" y="164465"/>
            <a:ext cx="2370455" cy="744220"/>
          </a:xfrm>
          <a:prstGeom prst="rect">
            <a:avLst/>
          </a:prstGeom>
        </p:spPr>
      </p:pic>
      <p:sp>
        <p:nvSpPr>
          <p:cNvPr id="3" name="矩形 2"/>
          <p:cNvSpPr/>
          <p:nvPr/>
        </p:nvSpPr>
        <p:spPr>
          <a:xfrm>
            <a:off x="3024505" y="2157095"/>
            <a:ext cx="1111885" cy="4286250"/>
          </a:xfrm>
          <a:prstGeom prst="rect">
            <a:avLst/>
          </a:prstGeom>
          <a:noFill/>
          <a:ln w="31750">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750570" y="963295"/>
            <a:ext cx="551751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1</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）一框式检索</a:t>
            </a:r>
          </a:p>
        </p:txBody>
      </p:sp>
      <p:grpSp>
        <p:nvGrpSpPr>
          <p:cNvPr id="7" name="组合 6"/>
          <p:cNvGrpSpPr/>
          <p:nvPr/>
        </p:nvGrpSpPr>
        <p:grpSpPr>
          <a:xfrm>
            <a:off x="1896745" y="1485265"/>
            <a:ext cx="8065770" cy="6088380"/>
            <a:chOff x="2987" y="2339"/>
            <a:chExt cx="12702" cy="9588"/>
          </a:xfrm>
        </p:grpSpPr>
        <p:pic>
          <p:nvPicPr>
            <p:cNvPr id="2" name="图片 1"/>
            <p:cNvPicPr>
              <a:picLocks noChangeAspect="1"/>
            </p:cNvPicPr>
            <p:nvPr/>
          </p:nvPicPr>
          <p:blipFill>
            <a:blip r:embed="rId3" cstate="print"/>
            <a:srcRect l="3123" r="3307"/>
            <a:stretch>
              <a:fillRect/>
            </a:stretch>
          </p:blipFill>
          <p:spPr>
            <a:xfrm>
              <a:off x="2987" y="2339"/>
              <a:ext cx="12703" cy="6005"/>
            </a:xfrm>
            <a:prstGeom prst="rect">
              <a:avLst/>
            </a:prstGeom>
          </p:spPr>
        </p:pic>
        <p:pic>
          <p:nvPicPr>
            <p:cNvPr id="13" name="图片 12"/>
            <p:cNvPicPr>
              <a:picLocks noChangeAspect="1"/>
            </p:cNvPicPr>
            <p:nvPr/>
          </p:nvPicPr>
          <p:blipFill>
            <a:blip r:embed="rId4" cstate="print"/>
            <a:srcRect l="595"/>
            <a:stretch>
              <a:fillRect/>
            </a:stretch>
          </p:blipFill>
          <p:spPr>
            <a:xfrm>
              <a:off x="3150" y="6059"/>
              <a:ext cx="12539" cy="5868"/>
            </a:xfrm>
            <a:prstGeom prst="rect">
              <a:avLst/>
            </a:prstGeom>
          </p:spPr>
        </p:pic>
      </p:grpSp>
      <p:sp>
        <p:nvSpPr>
          <p:cNvPr id="18" name="矩形标注 17"/>
          <p:cNvSpPr/>
          <p:nvPr/>
        </p:nvSpPr>
        <p:spPr>
          <a:xfrm>
            <a:off x="3986530" y="3847465"/>
            <a:ext cx="3989705" cy="1995170"/>
          </a:xfrm>
          <a:prstGeom prst="wedgeRectCallout">
            <a:avLst>
              <a:gd name="adj1" fmla="val -62303"/>
              <a:gd name="adj2" fmla="val -218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lnSpc>
                <a:spcPct val="120000"/>
              </a:lnSpc>
              <a:buFont typeface="Wingdings" panose="05000000000000000000" charset="0"/>
              <a:buChar char="ü"/>
            </a:pP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左侧分组从多个维度揭示内容分布，注重主题揭示，权威性推荐，体现全球性，支持跨项组合；</a:t>
            </a:r>
          </a:p>
          <a:p>
            <a:pPr marL="285750" indent="-285750" fontAlgn="auto">
              <a:lnSpc>
                <a:spcPct val="120000"/>
              </a:lnSpc>
              <a:buFont typeface="Wingdings" panose="05000000000000000000" charset="0"/>
              <a:buChar char="ü"/>
            </a:pP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主题、作者、机构分组细化；</a:t>
            </a:r>
            <a:endPar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285750" indent="-285750" fontAlgn="auto">
              <a:lnSpc>
                <a:spcPct val="120000"/>
              </a:lnSpc>
              <a:buFont typeface="Wingdings" panose="05000000000000000000" charset="0"/>
              <a:buChar char="ü"/>
            </a:pP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期刊</a:t>
            </a: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CI</a:t>
            </a: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指数排序、作者</a:t>
            </a:r>
            <a:r>
              <a:rPr lang="en-US" altLang="zh-CN"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h</a:t>
            </a: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指数排序；</a:t>
            </a:r>
            <a:endPar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285750" indent="-285750" fontAlgn="auto">
              <a:lnSpc>
                <a:spcPct val="120000"/>
              </a:lnSpc>
              <a:buFont typeface="Wingdings" panose="05000000000000000000" charset="0"/>
              <a:buChar char="ü"/>
            </a:pPr>
            <a:r>
              <a:rPr lang="zh-CN" altLang="en-US"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帮助读者快速精准挑选优质文献。</a:t>
            </a:r>
          </a:p>
        </p:txBody>
      </p:sp>
      <p:sp>
        <p:nvSpPr>
          <p:cNvPr id="8" name="矩形 7"/>
          <p:cNvSpPr/>
          <p:nvPr/>
        </p:nvSpPr>
        <p:spPr>
          <a:xfrm>
            <a:off x="2010410" y="2321560"/>
            <a:ext cx="1504315" cy="1583690"/>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9" name="矩形标注 8"/>
          <p:cNvSpPr/>
          <p:nvPr/>
        </p:nvSpPr>
        <p:spPr>
          <a:xfrm>
            <a:off x="8223885" y="2994025"/>
            <a:ext cx="3846830" cy="1732915"/>
          </a:xfrm>
          <a:prstGeom prst="wedgeRectCallout">
            <a:avLst>
              <a:gd name="adj1" fmla="val -46784"/>
              <a:gd name="adj2" fmla="val -651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fontAlgn="auto">
              <a:lnSpc>
                <a:spcPct val="120000"/>
              </a:lnSpc>
              <a:buFont typeface="Wingdings" panose="05000000000000000000" charset="0"/>
              <a:buChar char="ü"/>
            </a:pPr>
            <a:r>
              <a:rPr lang="zh-CN" altLang="en-US">
                <a:solidFill>
                  <a:schemeClr val="tx1"/>
                </a:solidFill>
                <a:latin typeface="楷体" panose="02010609060101010101" pitchFamily="49" charset="-122"/>
                <a:ea typeface="楷体" panose="02010609060101010101" pitchFamily="49" charset="-122"/>
              </a:rPr>
              <a:t>突出主题资源分布及每种资源的显示度，配合总库平台的一框式检索，检索与揭示相互平衡；</a:t>
            </a:r>
          </a:p>
          <a:p>
            <a:pPr marL="285750" indent="-285750" algn="l" fontAlgn="auto">
              <a:lnSpc>
                <a:spcPct val="120000"/>
              </a:lnSpc>
              <a:buFont typeface="Wingdings" panose="05000000000000000000" charset="0"/>
              <a:buChar char="ü"/>
            </a:pPr>
            <a:r>
              <a:rPr lang="zh-CN" altLang="en-US">
                <a:solidFill>
                  <a:schemeClr val="tx1"/>
                </a:solidFill>
                <a:latin typeface="楷体" panose="02010609060101010101" pitchFamily="49" charset="-122"/>
                <a:ea typeface="楷体" panose="02010609060101010101" pitchFamily="49" charset="-122"/>
              </a:rPr>
              <a:t>突出中外文文献整合；</a:t>
            </a:r>
          </a:p>
          <a:p>
            <a:pPr marL="285750" indent="-285750" algn="l" fontAlgn="auto">
              <a:lnSpc>
                <a:spcPct val="120000"/>
              </a:lnSpc>
              <a:buFont typeface="Wingdings" panose="05000000000000000000" charset="0"/>
              <a:buChar char="ü"/>
            </a:pPr>
            <a:r>
              <a:rPr lang="zh-CN" altLang="en-US">
                <a:solidFill>
                  <a:schemeClr val="tx1"/>
                </a:solidFill>
                <a:latin typeface="楷体" panose="02010609060101010101" pitchFamily="49" charset="-122"/>
                <a:ea typeface="楷体" panose="02010609060101010101" pitchFamily="49" charset="-122"/>
              </a:rPr>
              <a:t>突出科技社科融合。</a:t>
            </a:r>
            <a:endParaRPr lang="en-US" altLang="zh-CN">
              <a:solidFill>
                <a:schemeClr val="tx1"/>
              </a:solidFill>
              <a:latin typeface="楷体" panose="02010609060101010101" pitchFamily="49" charset="-122"/>
              <a:ea typeface="楷体" panose="02010609060101010101" pitchFamily="49" charset="-122"/>
            </a:endParaRPr>
          </a:p>
        </p:txBody>
      </p:sp>
      <p:sp>
        <p:nvSpPr>
          <p:cNvPr id="10" name="矩形 9"/>
          <p:cNvSpPr/>
          <p:nvPr/>
        </p:nvSpPr>
        <p:spPr>
          <a:xfrm>
            <a:off x="3688715" y="2321560"/>
            <a:ext cx="5778500" cy="474980"/>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 name="矩形 2"/>
          <p:cNvSpPr/>
          <p:nvPr/>
        </p:nvSpPr>
        <p:spPr>
          <a:xfrm>
            <a:off x="1078230" y="289560"/>
            <a:ext cx="6423660"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3.2</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文献检索</a:t>
            </a:r>
          </a:p>
        </p:txBody>
      </p:sp>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9" grpId="0" bldLvl="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cxnSp>
        <p:nvCxnSpPr>
          <p:cNvPr id="20" name="直接连接符 19"/>
          <p:cNvCxnSpPr/>
          <p:nvPr/>
        </p:nvCxnSpPr>
        <p:spPr>
          <a:xfrm>
            <a:off x="669925" y="1028700"/>
            <a:ext cx="1085088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cstate="print"/>
          <a:stretch>
            <a:fillRect/>
          </a:stretch>
        </p:blipFill>
        <p:spPr>
          <a:xfrm>
            <a:off x="146685" y="1570990"/>
            <a:ext cx="11898630" cy="1835785"/>
          </a:xfrm>
          <a:prstGeom prst="rect">
            <a:avLst/>
          </a:prstGeom>
        </p:spPr>
      </p:pic>
      <p:pic>
        <p:nvPicPr>
          <p:cNvPr id="6" name="图片 4"/>
          <p:cNvPicPr>
            <a:picLocks noChangeAspect="1"/>
          </p:cNvPicPr>
          <p:nvPr/>
        </p:nvPicPr>
        <p:blipFill>
          <a:blip r:embed="rId4" cstate="print"/>
          <a:stretch>
            <a:fillRect/>
          </a:stretch>
        </p:blipFill>
        <p:spPr>
          <a:xfrm>
            <a:off x="207010" y="1570990"/>
            <a:ext cx="11926570" cy="5039360"/>
          </a:xfrm>
          <a:prstGeom prst="rect">
            <a:avLst/>
          </a:prstGeom>
          <a:noFill/>
          <a:ln>
            <a:noFill/>
          </a:ln>
        </p:spPr>
      </p:pic>
      <p:sp>
        <p:nvSpPr>
          <p:cNvPr id="28" name="文本框 27"/>
          <p:cNvSpPr txBox="1"/>
          <p:nvPr/>
        </p:nvSpPr>
        <p:spPr>
          <a:xfrm>
            <a:off x="750570" y="963295"/>
            <a:ext cx="551751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2</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）高级检索</a:t>
            </a:r>
          </a:p>
        </p:txBody>
      </p:sp>
      <p:sp>
        <p:nvSpPr>
          <p:cNvPr id="7" name="矩形 6"/>
          <p:cNvSpPr/>
          <p:nvPr/>
        </p:nvSpPr>
        <p:spPr>
          <a:xfrm>
            <a:off x="2378075" y="2599055"/>
            <a:ext cx="6216650" cy="80772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12" name="矩形 11"/>
          <p:cNvSpPr/>
          <p:nvPr/>
        </p:nvSpPr>
        <p:spPr>
          <a:xfrm>
            <a:off x="2378710" y="3406775"/>
            <a:ext cx="6216015" cy="122364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楷体" panose="02010609060101010101" pitchFamily="49" charset="-122"/>
              <a:ea typeface="楷体" panose="02010609060101010101" pitchFamily="49" charset="-122"/>
            </a:endParaRPr>
          </a:p>
        </p:txBody>
      </p:sp>
      <p:sp>
        <p:nvSpPr>
          <p:cNvPr id="13" name="标题 1"/>
          <p:cNvSpPr txBox="1"/>
          <p:nvPr/>
        </p:nvSpPr>
        <p:spPr>
          <a:xfrm>
            <a:off x="4140835" y="2852420"/>
            <a:ext cx="3486150" cy="424180"/>
          </a:xfrm>
          <a:prstGeom prst="rect">
            <a:avLst/>
          </a:prstGeom>
          <a:solidFill>
            <a:srgbClr val="FFFF00"/>
          </a:solidFill>
          <a:ln w="9525">
            <a:noFill/>
            <a:miter/>
          </a:ln>
        </p:spPr>
        <p:txBody>
          <a:bodyPr wrap="square" anchor="t"/>
          <a:lstStyle/>
          <a:p>
            <a:pPr marL="1905" lvl="0" indent="0" algn="ctr">
              <a:buFont typeface="Wingdings" panose="05000000000000000000" charset="0"/>
              <a:buNone/>
            </a:pPr>
            <a:r>
              <a:rPr lang="zh-CN" altLang="en-US" sz="2400" b="1" dirty="0">
                <a:solidFill>
                  <a:srgbClr val="000000"/>
                </a:solidFill>
                <a:latin typeface="楷体" panose="02010609060101010101" pitchFamily="49" charset="-122"/>
                <a:ea typeface="楷体" panose="02010609060101010101" pitchFamily="49" charset="-122"/>
              </a:rPr>
              <a:t>同时输入多个关键词</a:t>
            </a:r>
          </a:p>
        </p:txBody>
      </p:sp>
      <p:sp>
        <p:nvSpPr>
          <p:cNvPr id="16" name="标题 1"/>
          <p:cNvSpPr txBox="1"/>
          <p:nvPr/>
        </p:nvSpPr>
        <p:spPr>
          <a:xfrm>
            <a:off x="3212465" y="3751580"/>
            <a:ext cx="5107305" cy="424180"/>
          </a:xfrm>
          <a:prstGeom prst="rect">
            <a:avLst/>
          </a:prstGeom>
          <a:solidFill>
            <a:srgbClr val="FFFF00"/>
          </a:solidFill>
          <a:ln w="9525">
            <a:noFill/>
            <a:miter/>
          </a:ln>
        </p:spPr>
        <p:txBody>
          <a:bodyPr wrap="square" anchor="t"/>
          <a:lstStyle/>
          <a:p>
            <a:pPr marL="1905" lvl="0" indent="0" algn="ctr">
              <a:buFont typeface="Wingdings" panose="05000000000000000000" charset="0"/>
              <a:buNone/>
            </a:pPr>
            <a:r>
              <a:rPr lang="zh-CN" altLang="en-US" sz="2400" b="1" dirty="0">
                <a:solidFill>
                  <a:srgbClr val="000000"/>
                </a:solidFill>
                <a:latin typeface="楷体" panose="02010609060101010101" pitchFamily="49" charset="-122"/>
                <a:ea typeface="楷体" panose="02010609060101010101" pitchFamily="49" charset="-122"/>
              </a:rPr>
              <a:t>进一步限定时间、来源、基金等</a:t>
            </a:r>
          </a:p>
        </p:txBody>
      </p:sp>
      <p:sp>
        <p:nvSpPr>
          <p:cNvPr id="4" name="矩形 3"/>
          <p:cNvSpPr/>
          <p:nvPr/>
        </p:nvSpPr>
        <p:spPr>
          <a:xfrm>
            <a:off x="1078230" y="289560"/>
            <a:ext cx="6423660"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3.2</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文献检索</a:t>
            </a:r>
          </a:p>
        </p:txBody>
      </p:sp>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3"/>
                                        </p:tgtEl>
                                        <p:attrNameLst>
                                          <p:attrName>style.visibility</p:attrName>
                                        </p:attrNameLst>
                                      </p:cBhvr>
                                      <p:to>
                                        <p:strVal val="visible"/>
                                      </p:to>
                                    </p:set>
                                    <p:anim calcmode="discrete" valueType="clr">
                                      <p:cBhvr override="childStyle">
                                        <p:cTn id="1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3"/>
                                        </p:tgtEl>
                                        <p:attrNameLst>
                                          <p:attrName>fillcolor</p:attrName>
                                        </p:attrNameLst>
                                      </p:cBhvr>
                                      <p:tavLst>
                                        <p:tav tm="0">
                                          <p:val>
                                            <p:clrVal>
                                              <a:schemeClr val="accent2"/>
                                            </p:clrVal>
                                          </p:val>
                                        </p:tav>
                                        <p:tav tm="50000">
                                          <p:val>
                                            <p:clrVal>
                                              <a:schemeClr val="hlink"/>
                                            </p:clrVal>
                                          </p:val>
                                        </p:tav>
                                      </p:tavLst>
                                    </p:anim>
                                    <p:set>
                                      <p:cBhvr>
                                        <p:cTn id="19" dur="80"/>
                                        <p:tgtEl>
                                          <p:spTgt spid="1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6"/>
                                        </p:tgtEl>
                                        <p:attrNameLst>
                                          <p:attrName>style.visibility</p:attrName>
                                        </p:attrNameLst>
                                      </p:cBhvr>
                                      <p:to>
                                        <p:strVal val="visible"/>
                                      </p:to>
                                    </p:set>
                                    <p:anim calcmode="discrete" valueType="clr">
                                      <p:cBhvr override="childStyle">
                                        <p:cTn id="2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6"/>
                                        </p:tgtEl>
                                        <p:attrNameLst>
                                          <p:attrName>fillcolor</p:attrName>
                                        </p:attrNameLst>
                                      </p:cBhvr>
                                      <p:tavLst>
                                        <p:tav tm="0">
                                          <p:val>
                                            <p:clrVal>
                                              <a:schemeClr val="accent2"/>
                                            </p:clrVal>
                                          </p:val>
                                        </p:tav>
                                        <p:tav tm="50000">
                                          <p:val>
                                            <p:clrVal>
                                              <a:schemeClr val="hlink"/>
                                            </p:clrVal>
                                          </p:val>
                                        </p:tav>
                                      </p:tavLst>
                                    </p:anim>
                                    <p:set>
                                      <p:cBhvr>
                                        <p:cTn id="31"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13" grpId="0" bldLvl="0" animBg="1"/>
      <p:bldP spid="1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669925" y="1028700"/>
            <a:ext cx="10850880"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50570" y="963295"/>
            <a:ext cx="551751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2</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）高级检索</a:t>
            </a:r>
          </a:p>
        </p:txBody>
      </p:sp>
      <p:pic>
        <p:nvPicPr>
          <p:cNvPr id="6" name="图片 5"/>
          <p:cNvPicPr>
            <a:picLocks noChangeAspect="1"/>
          </p:cNvPicPr>
          <p:nvPr/>
        </p:nvPicPr>
        <p:blipFill>
          <a:blip r:embed="rId3" cstate="print"/>
          <a:stretch>
            <a:fillRect/>
          </a:stretch>
        </p:blipFill>
        <p:spPr>
          <a:xfrm>
            <a:off x="128905" y="1409065"/>
            <a:ext cx="11696700" cy="4143375"/>
          </a:xfrm>
          <a:prstGeom prst="rect">
            <a:avLst/>
          </a:prstGeom>
        </p:spPr>
      </p:pic>
      <p:sp>
        <p:nvSpPr>
          <p:cNvPr id="8" name="圆角矩形标注 7"/>
          <p:cNvSpPr/>
          <p:nvPr/>
        </p:nvSpPr>
        <p:spPr>
          <a:xfrm>
            <a:off x="8225155" y="1084580"/>
            <a:ext cx="2423795" cy="676910"/>
          </a:xfrm>
          <a:prstGeom prst="wedgeRoundRectCallout">
            <a:avLst>
              <a:gd name="adj1" fmla="val 38367"/>
              <a:gd name="adj2" fmla="val 122420"/>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90204" pitchFamily="34" charset="0"/>
              <a:buNone/>
              <a:defRPr/>
            </a:pPr>
            <a:r>
              <a:rPr lang="en-US" altLang="zh-CN"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相关主题推荐</a:t>
            </a:r>
          </a:p>
        </p:txBody>
      </p:sp>
      <p:pic>
        <p:nvPicPr>
          <p:cNvPr id="9" name="图片 8"/>
          <p:cNvPicPr>
            <a:picLocks noChangeAspect="1"/>
          </p:cNvPicPr>
          <p:nvPr/>
        </p:nvPicPr>
        <p:blipFill>
          <a:blip r:embed="rId4" cstate="print"/>
          <a:stretch>
            <a:fillRect/>
          </a:stretch>
        </p:blipFill>
        <p:spPr>
          <a:xfrm>
            <a:off x="177800" y="1761490"/>
            <a:ext cx="11649075" cy="4162425"/>
          </a:xfrm>
          <a:prstGeom prst="rect">
            <a:avLst/>
          </a:prstGeom>
        </p:spPr>
      </p:pic>
      <p:sp>
        <p:nvSpPr>
          <p:cNvPr id="10" name="圆角矩形标注 9"/>
          <p:cNvSpPr/>
          <p:nvPr/>
        </p:nvSpPr>
        <p:spPr>
          <a:xfrm>
            <a:off x="8225155" y="1761490"/>
            <a:ext cx="2423795" cy="676910"/>
          </a:xfrm>
          <a:prstGeom prst="wedgeRoundRectCallout">
            <a:avLst>
              <a:gd name="adj1" fmla="val 38367"/>
              <a:gd name="adj2" fmla="val 122420"/>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90204" pitchFamily="34" charset="0"/>
              <a:buNone/>
              <a:defRPr/>
            </a:pPr>
            <a:r>
              <a:rPr lang="en-US" altLang="zh-CN"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作者</a:t>
            </a:r>
            <a:r>
              <a:rPr lang="en-US" altLang="zh-CN"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机构推荐</a:t>
            </a:r>
          </a:p>
        </p:txBody>
      </p:sp>
      <p:pic>
        <p:nvPicPr>
          <p:cNvPr id="11" name="图片 10"/>
          <p:cNvPicPr>
            <a:picLocks noChangeAspect="1"/>
          </p:cNvPicPr>
          <p:nvPr/>
        </p:nvPicPr>
        <p:blipFill>
          <a:blip r:embed="rId5" cstate="print"/>
          <a:stretch>
            <a:fillRect/>
          </a:stretch>
        </p:blipFill>
        <p:spPr>
          <a:xfrm>
            <a:off x="156210" y="2486025"/>
            <a:ext cx="11934825" cy="4210050"/>
          </a:xfrm>
          <a:prstGeom prst="rect">
            <a:avLst/>
          </a:prstGeom>
        </p:spPr>
      </p:pic>
      <p:sp>
        <p:nvSpPr>
          <p:cNvPr id="15" name="圆角矩形标注 14"/>
          <p:cNvSpPr/>
          <p:nvPr/>
        </p:nvSpPr>
        <p:spPr>
          <a:xfrm>
            <a:off x="8382000" y="2486025"/>
            <a:ext cx="2423795" cy="676910"/>
          </a:xfrm>
          <a:prstGeom prst="wedgeRoundRectCallout">
            <a:avLst>
              <a:gd name="adj1" fmla="val 38367"/>
              <a:gd name="adj2" fmla="val 122420"/>
              <a:gd name="adj3" fmla="val 16667"/>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hangingPunct="0">
              <a:lnSpc>
                <a:spcPct val="130000"/>
              </a:lnSpc>
              <a:spcBef>
                <a:spcPct val="0"/>
              </a:spcBef>
              <a:spcAft>
                <a:spcPct val="0"/>
              </a:spcAft>
              <a:buClrTx/>
              <a:buSzTx/>
              <a:buFont typeface="Arial" panose="020B0604020202090204" pitchFamily="34" charset="0"/>
              <a:buNone/>
              <a:defRPr/>
            </a:pPr>
            <a:r>
              <a:rPr lang="zh-CN" altLang="en-US" sz="2400" b="1"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文献来源推荐</a:t>
            </a:r>
          </a:p>
        </p:txBody>
      </p:sp>
      <p:sp>
        <p:nvSpPr>
          <p:cNvPr id="2" name="矩形 1"/>
          <p:cNvSpPr/>
          <p:nvPr/>
        </p:nvSpPr>
        <p:spPr>
          <a:xfrm>
            <a:off x="1078230" y="289560"/>
            <a:ext cx="6423660"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3.2</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文献检索</a:t>
            </a:r>
          </a:p>
        </p:txBody>
      </p:sp>
      <p:pic>
        <p:nvPicPr>
          <p:cNvPr id="19" name="图片 18" descr="知网logo-透明背景"/>
          <p:cNvPicPr>
            <a:picLocks noChangeAspect="1"/>
          </p:cNvPicPr>
          <p:nvPr/>
        </p:nvPicPr>
        <p:blipFill>
          <a:blip r:embed="rId6"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1+ppt_h/2"/>
                                          </p:val>
                                        </p:tav>
                                      </p:tavLst>
                                    </p:anim>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0" grpId="1" bldLvl="0" animBg="1"/>
      <p:bldP spid="1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26310" y="2467610"/>
            <a:ext cx="8167370" cy="783590"/>
          </a:xfrm>
          <a:prstGeom prst="rect">
            <a:avLst/>
          </a:prstGeom>
          <a:noFill/>
        </p:spPr>
        <p:txBody>
          <a:bodyPr wrap="square" rtlCol="0">
            <a:spAutoFit/>
          </a:bodyPr>
          <a:lstStyle/>
          <a:p>
            <a:pPr lvl="0" algn="l">
              <a:lnSpc>
                <a:spcPct val="150000"/>
              </a:lnSpc>
              <a:buClrTx/>
              <a:buSzTx/>
              <a:buFontTx/>
            </a:pPr>
            <a:r>
              <a:rPr lang="zh-CN" altLang="en-US" sz="3000">
                <a:solidFill>
                  <a:schemeClr val="accent1"/>
                </a:solidFill>
                <a:effectLst/>
                <a:latin typeface="庞门正道标题体" panose="02010600030101010101" charset="-122"/>
                <a:ea typeface="庞门正道标题体" panose="02010600030101010101" charset="-122"/>
                <a:cs typeface="庞门正道标题体" panose="02010600030101010101" charset="-122"/>
                <a:sym typeface="+mn-ea"/>
              </a:rPr>
              <a:t>初涉专业，怎么查找本专业内最值得看的文献？</a:t>
            </a:r>
            <a:endParaRPr lang="zh-CN" altLang="en-US" sz="3000" b="1">
              <a:ln w="9525" cmpd="sng">
                <a:solidFill>
                  <a:schemeClr val="accent1"/>
                </a:solidFill>
                <a:prstDash val="solid"/>
              </a:ln>
              <a:solidFill>
                <a:srgbClr val="70AD47">
                  <a:tint val="1000"/>
                </a:srgbClr>
              </a:solidFill>
              <a:effectLst>
                <a:glow rad="38100">
                  <a:schemeClr val="accent1">
                    <a:alpha val="40000"/>
                  </a:schemeClr>
                </a:glow>
              </a:effectLst>
              <a:latin typeface="宋体" panose="02010600030101010101" pitchFamily="2" charset="-122"/>
              <a:ea typeface="宋体" panose="02010600030101010101" pitchFamily="2" charset="-122"/>
              <a:sym typeface="+mn-ea"/>
            </a:endParaRPr>
          </a:p>
        </p:txBody>
      </p:sp>
      <p:pic>
        <p:nvPicPr>
          <p:cNvPr id="24" name="图片 23" descr="TIM图片20180323105616"/>
          <p:cNvPicPr>
            <a:picLocks noChangeAspect="1"/>
          </p:cNvPicPr>
          <p:nvPr/>
        </p:nvPicPr>
        <p:blipFill>
          <a:blip r:embed="rId2" cstate="print"/>
          <a:stretch>
            <a:fillRect/>
          </a:stretch>
        </p:blipFill>
        <p:spPr>
          <a:xfrm>
            <a:off x="10551160" y="10668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85140" y="1089025"/>
            <a:ext cx="9135745" cy="5674995"/>
          </a:xfrm>
          <a:prstGeom prst="rect">
            <a:avLst/>
          </a:prstGeom>
        </p:spPr>
      </p:pic>
      <p:sp>
        <p:nvSpPr>
          <p:cNvPr id="3" name="文本框 2"/>
          <p:cNvSpPr txBox="1"/>
          <p:nvPr/>
        </p:nvSpPr>
        <p:spPr>
          <a:xfrm>
            <a:off x="1023620" y="258445"/>
            <a:ext cx="1960880" cy="521970"/>
          </a:xfrm>
          <a:prstGeom prst="rect">
            <a:avLst/>
          </a:prstGeom>
          <a:noFill/>
        </p:spPr>
        <p:txBody>
          <a:bodyPr wrap="none" rtlCol="0">
            <a:spAutoFit/>
          </a:bodyPr>
          <a:lstStyle/>
          <a:p>
            <a:r>
              <a:rPr lang="zh-CN" altLang="en-US" sz="2800" b="1"/>
              <a:t>出版物检索</a:t>
            </a:r>
          </a:p>
        </p:txBody>
      </p:sp>
      <p:pic>
        <p:nvPicPr>
          <p:cNvPr id="4" name="图片 3"/>
          <p:cNvPicPr>
            <a:picLocks noChangeAspect="1"/>
          </p:cNvPicPr>
          <p:nvPr/>
        </p:nvPicPr>
        <p:blipFill>
          <a:blip r:embed="rId3" cstate="print"/>
          <a:stretch>
            <a:fillRect/>
          </a:stretch>
        </p:blipFill>
        <p:spPr>
          <a:xfrm>
            <a:off x="394970" y="1439545"/>
            <a:ext cx="9425940" cy="4973955"/>
          </a:xfrm>
          <a:prstGeom prst="rect">
            <a:avLst/>
          </a:prstGeom>
        </p:spPr>
      </p:pic>
      <p:pic>
        <p:nvPicPr>
          <p:cNvPr id="24" name="图片 23" descr="TIM图片20180323105616"/>
          <p:cNvPicPr>
            <a:picLocks noChangeAspect="1"/>
          </p:cNvPicPr>
          <p:nvPr/>
        </p:nvPicPr>
        <p:blipFill>
          <a:blip r:embed="rId4" cstate="print"/>
          <a:stretch>
            <a:fillRect/>
          </a:stretch>
        </p:blipFill>
        <p:spPr>
          <a:xfrm>
            <a:off x="10551160" y="106680"/>
            <a:ext cx="1502410" cy="512445"/>
          </a:xfrm>
          <a:prstGeom prst="rect">
            <a:avLst/>
          </a:prstGeom>
        </p:spPr>
      </p:pic>
      <p:sp>
        <p:nvSpPr>
          <p:cNvPr id="7" name="矩形 6"/>
          <p:cNvSpPr/>
          <p:nvPr/>
        </p:nvSpPr>
        <p:spPr>
          <a:xfrm>
            <a:off x="283210" y="213360"/>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3.6</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TIM图片20180323105616"/>
          <p:cNvPicPr>
            <a:picLocks noChangeAspect="1"/>
          </p:cNvPicPr>
          <p:nvPr/>
        </p:nvPicPr>
        <p:blipFill>
          <a:blip r:embed="rId2" cstate="print"/>
          <a:stretch>
            <a:fillRect/>
          </a:stretch>
        </p:blipFill>
        <p:spPr>
          <a:xfrm>
            <a:off x="10551160" y="106680"/>
            <a:ext cx="1502410" cy="512445"/>
          </a:xfrm>
          <a:prstGeom prst="rect">
            <a:avLst/>
          </a:prstGeom>
        </p:spPr>
      </p:pic>
      <p:pic>
        <p:nvPicPr>
          <p:cNvPr id="9" name="图片 8"/>
          <p:cNvPicPr>
            <a:picLocks noChangeAspect="1"/>
          </p:cNvPicPr>
          <p:nvPr/>
        </p:nvPicPr>
        <p:blipFill>
          <a:blip r:embed="rId3" cstate="print"/>
          <a:stretch>
            <a:fillRect/>
          </a:stretch>
        </p:blipFill>
        <p:spPr>
          <a:xfrm>
            <a:off x="394970" y="718820"/>
            <a:ext cx="9817735" cy="5896610"/>
          </a:xfrm>
          <a:prstGeom prst="rect">
            <a:avLst/>
          </a:prstGeom>
        </p:spPr>
      </p:pic>
      <p:pic>
        <p:nvPicPr>
          <p:cNvPr id="10" name="图片 9"/>
          <p:cNvPicPr>
            <a:picLocks noChangeAspect="1"/>
          </p:cNvPicPr>
          <p:nvPr/>
        </p:nvPicPr>
        <p:blipFill>
          <a:blip r:embed="rId4" cstate="print"/>
          <a:stretch>
            <a:fillRect/>
          </a:stretch>
        </p:blipFill>
        <p:spPr>
          <a:xfrm>
            <a:off x="891540" y="819785"/>
            <a:ext cx="10104120" cy="5867400"/>
          </a:xfrm>
          <a:prstGeom prst="rect">
            <a:avLst/>
          </a:prstGeom>
        </p:spPr>
      </p:pic>
      <p:pic>
        <p:nvPicPr>
          <p:cNvPr id="11" name="图片 10"/>
          <p:cNvPicPr>
            <a:picLocks noChangeAspect="1"/>
          </p:cNvPicPr>
          <p:nvPr/>
        </p:nvPicPr>
        <p:blipFill>
          <a:blip r:embed="rId5" cstate="print"/>
          <a:stretch>
            <a:fillRect/>
          </a:stretch>
        </p:blipFill>
        <p:spPr>
          <a:xfrm>
            <a:off x="891540" y="619125"/>
            <a:ext cx="10347960" cy="6042660"/>
          </a:xfrm>
          <a:prstGeom prst="rect">
            <a:avLst/>
          </a:prstGeom>
        </p:spPr>
      </p:pic>
      <p:sp>
        <p:nvSpPr>
          <p:cNvPr id="3" name="文本框 2"/>
          <p:cNvSpPr txBox="1"/>
          <p:nvPr/>
        </p:nvSpPr>
        <p:spPr>
          <a:xfrm>
            <a:off x="1023620" y="258445"/>
            <a:ext cx="1960880" cy="521970"/>
          </a:xfrm>
          <a:prstGeom prst="rect">
            <a:avLst/>
          </a:prstGeom>
          <a:noFill/>
        </p:spPr>
        <p:txBody>
          <a:bodyPr wrap="none" rtlCol="0">
            <a:spAutoFit/>
          </a:bodyPr>
          <a:lstStyle/>
          <a:p>
            <a:r>
              <a:rPr lang="zh-CN" altLang="en-US" sz="2800" b="1"/>
              <a:t>出版物检索</a:t>
            </a:r>
          </a:p>
        </p:txBody>
      </p:sp>
      <p:sp>
        <p:nvSpPr>
          <p:cNvPr id="7" name="矩形 6"/>
          <p:cNvSpPr/>
          <p:nvPr/>
        </p:nvSpPr>
        <p:spPr>
          <a:xfrm>
            <a:off x="283210" y="213360"/>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3.6</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3.3</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结果处理</a:t>
            </a:r>
          </a:p>
        </p:txBody>
      </p:sp>
      <p:sp>
        <p:nvSpPr>
          <p:cNvPr id="28" name="文本框 27"/>
          <p:cNvSpPr txBox="1"/>
          <p:nvPr/>
        </p:nvSpPr>
        <p:spPr>
          <a:xfrm>
            <a:off x="750570" y="963295"/>
            <a:ext cx="551751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文献类型切换</a:t>
            </a:r>
          </a:p>
        </p:txBody>
      </p:sp>
      <p:pic>
        <p:nvPicPr>
          <p:cNvPr id="19" name="图片 18" descr="知网logo-透明背景"/>
          <p:cNvPicPr>
            <a:picLocks noChangeAspect="1"/>
          </p:cNvPicPr>
          <p:nvPr/>
        </p:nvPicPr>
        <p:blipFill>
          <a:blip r:embed="rId3" cstate="print"/>
          <a:srcRect t="16871" b="16381"/>
          <a:stretch>
            <a:fillRect/>
          </a:stretch>
        </p:blipFill>
        <p:spPr>
          <a:xfrm>
            <a:off x="9418320" y="164465"/>
            <a:ext cx="2370455" cy="744220"/>
          </a:xfrm>
          <a:prstGeom prst="rect">
            <a:avLst/>
          </a:prstGeom>
        </p:spPr>
      </p:pic>
      <p:pic>
        <p:nvPicPr>
          <p:cNvPr id="35849" name="图片 2"/>
          <p:cNvPicPr>
            <a:picLocks noChangeAspect="1"/>
          </p:cNvPicPr>
          <p:nvPr/>
        </p:nvPicPr>
        <p:blipFill>
          <a:blip r:embed="rId4" cstate="print"/>
          <a:stretch>
            <a:fillRect/>
          </a:stretch>
        </p:blipFill>
        <p:spPr>
          <a:xfrm>
            <a:off x="0" y="1452880"/>
            <a:ext cx="11473815" cy="5405120"/>
          </a:xfrm>
          <a:prstGeom prst="rect">
            <a:avLst/>
          </a:prstGeom>
          <a:noFill/>
          <a:ln w="9525">
            <a:noFill/>
          </a:ln>
        </p:spPr>
      </p:pic>
      <p:sp>
        <p:nvSpPr>
          <p:cNvPr id="22" name="矩形 21"/>
          <p:cNvSpPr/>
          <p:nvPr/>
        </p:nvSpPr>
        <p:spPr>
          <a:xfrm>
            <a:off x="2486660" y="1555115"/>
            <a:ext cx="7543165" cy="7105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4592955" y="2616835"/>
            <a:ext cx="5436870" cy="1403350"/>
          </a:xfrm>
          <a:prstGeom prst="wedgeRoundRectCallout">
            <a:avLst>
              <a:gd name="adj1" fmla="val -38069"/>
              <a:gd name="adj2" fmla="val -8462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90204" pitchFamily="34" charset="0"/>
              <a:buNone/>
              <a:defRPr/>
            </a:pPr>
            <a:r>
              <a:rPr kumimoji="0" lang="zh-CN" altLang="en-US" sz="1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sym typeface="Verdana" panose="020B0604030504040204" pitchFamily="34" charset="0"/>
              </a:rPr>
              <a:t>横向展示所有资源类型文献，各资源类型下显示符合检索条件的文献量，突显总库各资源的文献分布情况，可点击切换查看不同资源类型下的文献。</a:t>
            </a:r>
            <a:r>
              <a:rPr lang="zh-CN" altLang="en-US" sz="1600" b="1">
                <a:ln>
                  <a:noFill/>
                </a:ln>
                <a:solidFill>
                  <a:schemeClr val="bg1"/>
                </a:solidFill>
                <a:effectLst/>
                <a:uLnTx/>
                <a:uFillTx/>
                <a:latin typeface="微软雅黑" panose="020B0503020204020204" charset="-122"/>
                <a:ea typeface="微软雅黑" panose="020B0503020204020204" charset="-122"/>
                <a:sym typeface="+mn-ea"/>
              </a:rPr>
              <a:t>突出中外文文献整合。</a:t>
            </a:r>
            <a:endParaRPr lang="zh-CN" altLang="en-US" sz="1600" b="1">
              <a:ln>
                <a:noFill/>
              </a:ln>
              <a:solidFill>
                <a:schemeClr val="bg1"/>
              </a:solidFill>
              <a:effectLst/>
              <a:uLnTx/>
              <a:uFillTx/>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90204" pitchFamily="34" charset="0"/>
              <a:buNone/>
              <a:defRPr/>
            </a:pPr>
            <a:endParaRPr kumimoji="0" lang="zh-CN" altLang="en-US" sz="1600" b="0"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sym typeface="Verdana" panose="020B060403050404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3.3</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结果处理</a:t>
            </a:r>
          </a:p>
        </p:txBody>
      </p:sp>
      <p:sp>
        <p:nvSpPr>
          <p:cNvPr id="28" name="文本框 27"/>
          <p:cNvSpPr txBox="1"/>
          <p:nvPr/>
        </p:nvSpPr>
        <p:spPr>
          <a:xfrm>
            <a:off x="750570" y="963295"/>
            <a:ext cx="551751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分组浏览</a:t>
            </a:r>
          </a:p>
        </p:txBody>
      </p:sp>
      <p:pic>
        <p:nvPicPr>
          <p:cNvPr id="2" name="图片 1"/>
          <p:cNvPicPr>
            <a:picLocks noChangeAspect="1"/>
          </p:cNvPicPr>
          <p:nvPr/>
        </p:nvPicPr>
        <p:blipFill>
          <a:blip r:embed="rId3" cstate="print"/>
          <a:stretch>
            <a:fillRect/>
          </a:stretch>
        </p:blipFill>
        <p:spPr>
          <a:xfrm>
            <a:off x="142875" y="1485265"/>
            <a:ext cx="11906250" cy="2466975"/>
          </a:xfrm>
          <a:prstGeom prst="rect">
            <a:avLst/>
          </a:prstGeom>
        </p:spPr>
      </p:pic>
      <p:pic>
        <p:nvPicPr>
          <p:cNvPr id="5" name="图片 4"/>
          <p:cNvPicPr>
            <a:picLocks noChangeAspect="1"/>
          </p:cNvPicPr>
          <p:nvPr/>
        </p:nvPicPr>
        <p:blipFill>
          <a:blip r:embed="rId4" cstate="print"/>
          <a:stretch>
            <a:fillRect/>
          </a:stretch>
        </p:blipFill>
        <p:spPr>
          <a:xfrm>
            <a:off x="579755" y="1485265"/>
            <a:ext cx="11031855" cy="5212715"/>
          </a:xfrm>
          <a:prstGeom prst="rect">
            <a:avLst/>
          </a:prstGeom>
        </p:spPr>
      </p:pic>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504190" y="1376045"/>
            <a:ext cx="11184255" cy="5462270"/>
          </a:xfrm>
          <a:prstGeom prst="rect">
            <a:avLst/>
          </a:prstGeom>
        </p:spPr>
      </p:pic>
      <p:sp>
        <p:nvSpPr>
          <p:cNvPr id="28" name="文本框 27"/>
          <p:cNvSpPr txBox="1"/>
          <p:nvPr/>
        </p:nvSpPr>
        <p:spPr>
          <a:xfrm>
            <a:off x="750570" y="963295"/>
            <a:ext cx="5517515" cy="398780"/>
          </a:xfrm>
          <a:prstGeom prst="rect">
            <a:avLst/>
          </a:prstGeom>
          <a:noFill/>
        </p:spPr>
        <p:txBody>
          <a:bodyPr wrap="square" rtlCol="0">
            <a:spAutoFit/>
          </a:bodyPr>
          <a:lstStyle/>
          <a:p>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结果排序</a:t>
            </a:r>
          </a:p>
        </p:txBody>
      </p:sp>
      <p:pic>
        <p:nvPicPr>
          <p:cNvPr id="6" name="图片 5"/>
          <p:cNvPicPr>
            <a:picLocks noChangeAspect="1"/>
          </p:cNvPicPr>
          <p:nvPr/>
        </p:nvPicPr>
        <p:blipFill>
          <a:blip r:embed="rId4" cstate="print"/>
          <a:stretch>
            <a:fillRect/>
          </a:stretch>
        </p:blipFill>
        <p:spPr>
          <a:xfrm>
            <a:off x="2710815" y="3074670"/>
            <a:ext cx="8976995" cy="3763010"/>
          </a:xfrm>
          <a:prstGeom prst="rect">
            <a:avLst/>
          </a:prstGeom>
          <a:ln>
            <a:solidFill>
              <a:schemeClr val="accent1"/>
            </a:solidFill>
          </a:ln>
        </p:spPr>
      </p:pic>
      <p:pic>
        <p:nvPicPr>
          <p:cNvPr id="7" name="图片 6"/>
          <p:cNvPicPr>
            <a:picLocks noChangeAspect="1"/>
          </p:cNvPicPr>
          <p:nvPr/>
        </p:nvPicPr>
        <p:blipFill>
          <a:blip r:embed="rId5" cstate="print"/>
          <a:stretch>
            <a:fillRect/>
          </a:stretch>
        </p:blipFill>
        <p:spPr>
          <a:xfrm>
            <a:off x="2710815" y="3074670"/>
            <a:ext cx="9029065" cy="3676650"/>
          </a:xfrm>
          <a:prstGeom prst="rect">
            <a:avLst/>
          </a:prstGeom>
          <a:ln>
            <a:solidFill>
              <a:schemeClr val="accent1"/>
            </a:solidFill>
          </a:ln>
        </p:spPr>
      </p:pic>
      <p:pic>
        <p:nvPicPr>
          <p:cNvPr id="8" name="图片 7"/>
          <p:cNvPicPr>
            <a:picLocks noChangeAspect="1"/>
          </p:cNvPicPr>
          <p:nvPr/>
        </p:nvPicPr>
        <p:blipFill>
          <a:blip r:embed="rId6" cstate="print"/>
          <a:stretch>
            <a:fillRect/>
          </a:stretch>
        </p:blipFill>
        <p:spPr>
          <a:xfrm>
            <a:off x="2684780" y="3074670"/>
            <a:ext cx="9029065" cy="4338320"/>
          </a:xfrm>
          <a:prstGeom prst="rect">
            <a:avLst/>
          </a:prstGeom>
          <a:ln>
            <a:solidFill>
              <a:schemeClr val="accent1"/>
            </a:solidFill>
          </a:ln>
        </p:spPr>
      </p:pic>
      <p:sp>
        <p:nvSpPr>
          <p:cNvPr id="3" name="矩形 2"/>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3.3</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结果处理</a:t>
            </a:r>
          </a:p>
        </p:txBody>
      </p:sp>
      <p:pic>
        <p:nvPicPr>
          <p:cNvPr id="19" name="图片 18" descr="知网logo-透明背景"/>
          <p:cNvPicPr>
            <a:picLocks noChangeAspect="1"/>
          </p:cNvPicPr>
          <p:nvPr/>
        </p:nvPicPr>
        <p:blipFill>
          <a:blip r:embed="rId7"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487805" y="1114425"/>
            <a:ext cx="9291955" cy="2745740"/>
          </a:xfrm>
          <a:prstGeom prst="rect">
            <a:avLst/>
          </a:prstGeom>
          <a:noFill/>
        </p:spPr>
        <p:txBody>
          <a:bodyPr wrap="square" rtlCol="0" anchor="t">
            <a:spAutoFit/>
          </a:bodyPr>
          <a:lstStyle/>
          <a:p>
            <a:pPr algn="just">
              <a:lnSpc>
                <a:spcPct val="150000"/>
              </a:lnSpc>
            </a:pPr>
            <a:r>
              <a:rPr lang="zh-CN" altLang="en-US" sz="2300">
                <a:latin typeface="宋体" panose="02010600030101010101" pitchFamily="2" charset="-122"/>
                <a:ea typeface="宋体" panose="02010600030101010101" pitchFamily="2" charset="-122"/>
              </a:rPr>
              <a:t>图书馆是搜集、整理、收藏图书资料，供人阅览、参考的机构，图书馆有保存人类文化遗产、开发信息资源、参与社会教育等职能。学校图书馆担负着为教学和科研服务的双重任务，是培养人才和开展科学研究的重要基地之一。图书馆具有丰富的馆藏资源，</a:t>
            </a:r>
            <a:r>
              <a:rPr lang="zh-CN" altLang="en-US" sz="2300">
                <a:latin typeface="宋体" panose="02010600030101010101" pitchFamily="2" charset="-122"/>
                <a:ea typeface="宋体" panose="02010600030101010101" pitchFamily="2" charset="-122"/>
                <a:sym typeface="+mn-ea"/>
              </a:rPr>
              <a:t>具体</a:t>
            </a:r>
            <a:r>
              <a:rPr lang="zh-CN" altLang="en-US" sz="2300">
                <a:latin typeface="宋体" panose="02010600030101010101" pitchFamily="2" charset="-122"/>
                <a:ea typeface="宋体" panose="02010600030101010101" pitchFamily="2" charset="-122"/>
              </a:rPr>
              <a:t>可分为纸质资源和数字资源两类。</a:t>
            </a:r>
          </a:p>
        </p:txBody>
      </p:sp>
      <p:sp>
        <p:nvSpPr>
          <p:cNvPr id="33" name="文本框 32"/>
          <p:cNvSpPr txBox="1"/>
          <p:nvPr/>
        </p:nvSpPr>
        <p:spPr>
          <a:xfrm>
            <a:off x="976630" y="295275"/>
            <a:ext cx="247523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图书馆资源</a:t>
            </a:r>
          </a:p>
        </p:txBody>
      </p:sp>
      <p:sp>
        <p:nvSpPr>
          <p:cNvPr id="34" name="矩形 33"/>
          <p:cNvSpPr/>
          <p:nvPr/>
        </p:nvSpPr>
        <p:spPr>
          <a:xfrm>
            <a:off x="349885" y="342265"/>
            <a:ext cx="419735" cy="40386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5">
                    <a:lumMod val="75000"/>
                  </a:schemeClr>
                </a:solidFill>
              </a:rPr>
              <a:t>1</a:t>
            </a:r>
          </a:p>
        </p:txBody>
      </p:sp>
      <p:pic>
        <p:nvPicPr>
          <p:cNvPr id="2" name="图片 1"/>
          <p:cNvPicPr>
            <a:picLocks noChangeAspect="1"/>
          </p:cNvPicPr>
          <p:nvPr>
            <p:custDataLst>
              <p:tags r:id="rId1"/>
            </p:custDataLst>
          </p:nvPr>
        </p:nvPicPr>
        <p:blipFill>
          <a:blip r:embed="rId3" cstate="print"/>
          <a:srcRect t="5791"/>
          <a:stretch>
            <a:fillRect/>
          </a:stretch>
        </p:blipFill>
        <p:spPr>
          <a:xfrm>
            <a:off x="3646170" y="3408680"/>
            <a:ext cx="4975225" cy="3448050"/>
          </a:xfrm>
          <a:prstGeom prst="rect">
            <a:avLst/>
          </a:prstGeom>
        </p:spPr>
      </p:pic>
      <p:pic>
        <p:nvPicPr>
          <p:cNvPr id="24" name="图片 23" descr="TIM图片20180323105616"/>
          <p:cNvPicPr>
            <a:picLocks noChangeAspect="1"/>
          </p:cNvPicPr>
          <p:nvPr/>
        </p:nvPicPr>
        <p:blipFill>
          <a:blip r:embed="rId4" cstate="print"/>
          <a:stretch>
            <a:fillRect/>
          </a:stretch>
        </p:blipFill>
        <p:spPr>
          <a:xfrm>
            <a:off x="10551160" y="10668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750570" y="963295"/>
            <a:ext cx="5517515" cy="398780"/>
          </a:xfrm>
          <a:prstGeom prst="rect">
            <a:avLst/>
          </a:prstGeom>
          <a:noFill/>
        </p:spPr>
        <p:txBody>
          <a:bodyPr wrap="square" rtlCol="0">
            <a:spAutoFit/>
          </a:bodyPr>
          <a:lstStyle/>
          <a:p>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发表年度趋势图</a:t>
            </a:r>
          </a:p>
        </p:txBody>
      </p:sp>
      <p:pic>
        <p:nvPicPr>
          <p:cNvPr id="2" name="图片 1"/>
          <p:cNvPicPr>
            <a:picLocks noChangeAspect="1"/>
          </p:cNvPicPr>
          <p:nvPr/>
        </p:nvPicPr>
        <p:blipFill>
          <a:blip r:embed="rId3" cstate="print"/>
          <a:stretch>
            <a:fillRect/>
          </a:stretch>
        </p:blipFill>
        <p:spPr>
          <a:xfrm>
            <a:off x="163830" y="1572895"/>
            <a:ext cx="11864340" cy="4807585"/>
          </a:xfrm>
          <a:prstGeom prst="rect">
            <a:avLst/>
          </a:prstGeom>
        </p:spPr>
      </p:pic>
      <p:pic>
        <p:nvPicPr>
          <p:cNvPr id="5" name="图片 4"/>
          <p:cNvPicPr>
            <a:picLocks noChangeAspect="1"/>
          </p:cNvPicPr>
          <p:nvPr/>
        </p:nvPicPr>
        <p:blipFill>
          <a:blip r:embed="rId4" cstate="print"/>
          <a:stretch>
            <a:fillRect/>
          </a:stretch>
        </p:blipFill>
        <p:spPr>
          <a:xfrm>
            <a:off x="1275715" y="1572895"/>
            <a:ext cx="9641205" cy="4838065"/>
          </a:xfrm>
          <a:prstGeom prst="rect">
            <a:avLst/>
          </a:prstGeom>
        </p:spPr>
      </p:pic>
      <p:sp>
        <p:nvSpPr>
          <p:cNvPr id="3" name="矩形 2"/>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3.3</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结果处理</a:t>
            </a:r>
          </a:p>
        </p:txBody>
      </p:sp>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750570" y="963295"/>
            <a:ext cx="5517515" cy="398780"/>
          </a:xfrm>
          <a:prstGeom prst="rect">
            <a:avLst/>
          </a:prstGeom>
          <a:noFill/>
        </p:spPr>
        <p:txBody>
          <a:bodyPr wrap="square" rtlCol="0">
            <a:spAutoFit/>
          </a:bodyPr>
          <a:lstStyle/>
          <a:p>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导出文献</a:t>
            </a:r>
          </a:p>
        </p:txBody>
      </p:sp>
      <p:pic>
        <p:nvPicPr>
          <p:cNvPr id="2" name="图片 1"/>
          <p:cNvPicPr>
            <a:picLocks noChangeAspect="1"/>
          </p:cNvPicPr>
          <p:nvPr/>
        </p:nvPicPr>
        <p:blipFill>
          <a:blip r:embed="rId3" cstate="print"/>
          <a:stretch>
            <a:fillRect/>
          </a:stretch>
        </p:blipFill>
        <p:spPr>
          <a:xfrm>
            <a:off x="14605" y="1485265"/>
            <a:ext cx="12163425" cy="5181600"/>
          </a:xfrm>
          <a:prstGeom prst="rect">
            <a:avLst/>
          </a:prstGeom>
        </p:spPr>
      </p:pic>
      <p:pic>
        <p:nvPicPr>
          <p:cNvPr id="5" name="图片 4"/>
          <p:cNvPicPr>
            <a:picLocks noChangeAspect="1"/>
          </p:cNvPicPr>
          <p:nvPr/>
        </p:nvPicPr>
        <p:blipFill>
          <a:blip r:embed="rId4" cstate="print"/>
          <a:stretch>
            <a:fillRect/>
          </a:stretch>
        </p:blipFill>
        <p:spPr>
          <a:xfrm>
            <a:off x="109855" y="1485265"/>
            <a:ext cx="11971020" cy="5300980"/>
          </a:xfrm>
          <a:prstGeom prst="rect">
            <a:avLst/>
          </a:prstGeom>
        </p:spPr>
      </p:pic>
      <p:pic>
        <p:nvPicPr>
          <p:cNvPr id="6" name="图片 5"/>
          <p:cNvPicPr>
            <a:picLocks noChangeAspect="1"/>
          </p:cNvPicPr>
          <p:nvPr/>
        </p:nvPicPr>
        <p:blipFill>
          <a:blip r:embed="rId5" cstate="print"/>
          <a:stretch>
            <a:fillRect/>
          </a:stretch>
        </p:blipFill>
        <p:spPr>
          <a:xfrm>
            <a:off x="109855" y="1447165"/>
            <a:ext cx="11649075" cy="5257800"/>
          </a:xfrm>
          <a:prstGeom prst="rect">
            <a:avLst/>
          </a:prstGeom>
        </p:spPr>
      </p:pic>
      <p:sp>
        <p:nvSpPr>
          <p:cNvPr id="3" name="矩形 2"/>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3.3</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结果处理</a:t>
            </a:r>
          </a:p>
        </p:txBody>
      </p:sp>
      <p:pic>
        <p:nvPicPr>
          <p:cNvPr id="19" name="图片 18" descr="知网logo-透明背景"/>
          <p:cNvPicPr>
            <a:picLocks noChangeAspect="1"/>
          </p:cNvPicPr>
          <p:nvPr/>
        </p:nvPicPr>
        <p:blipFill>
          <a:blip r:embed="rId6"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750570" y="963295"/>
            <a:ext cx="646747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3</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）关键词知网节</a:t>
            </a:r>
          </a:p>
        </p:txBody>
      </p:sp>
      <p:pic>
        <p:nvPicPr>
          <p:cNvPr id="2" name="图片 1"/>
          <p:cNvPicPr>
            <a:picLocks noChangeAspect="1"/>
          </p:cNvPicPr>
          <p:nvPr/>
        </p:nvPicPr>
        <p:blipFill>
          <a:blip r:embed="rId3" cstate="print"/>
          <a:stretch>
            <a:fillRect/>
          </a:stretch>
        </p:blipFill>
        <p:spPr>
          <a:xfrm>
            <a:off x="412750" y="1485265"/>
            <a:ext cx="11367135" cy="5368925"/>
          </a:xfrm>
          <a:prstGeom prst="rect">
            <a:avLst/>
          </a:prstGeom>
        </p:spPr>
      </p:pic>
      <p:sp>
        <p:nvSpPr>
          <p:cNvPr id="3" name="矩形 2"/>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3.4</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知网节</a:t>
            </a:r>
          </a:p>
        </p:txBody>
      </p:sp>
      <p:pic>
        <p:nvPicPr>
          <p:cNvPr id="19" name="图片 18" descr="知网logo-透明背景"/>
          <p:cNvPicPr>
            <a:picLocks noChangeAspect="1"/>
          </p:cNvPicPr>
          <p:nvPr/>
        </p:nvPicPr>
        <p:blipFill>
          <a:blip r:embed="rId4"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750570" y="1424940"/>
            <a:ext cx="10610850" cy="4229100"/>
          </a:xfrm>
          <a:prstGeom prst="rect">
            <a:avLst/>
          </a:prstGeom>
        </p:spPr>
      </p:pic>
      <p:sp>
        <p:nvSpPr>
          <p:cNvPr id="5" name="文本框 4"/>
          <p:cNvSpPr txBox="1"/>
          <p:nvPr/>
        </p:nvSpPr>
        <p:spPr>
          <a:xfrm>
            <a:off x="750570" y="963295"/>
            <a:ext cx="646747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宋体" panose="02010600030101010101" pitchFamily="2" charset="-122"/>
                <a:sym typeface="思源黑体" panose="020B0400000000000000" pitchFamily="34" charset="-122"/>
              </a:rPr>
              <a:t>方式一：</a:t>
            </a:r>
          </a:p>
        </p:txBody>
      </p:sp>
      <p:sp>
        <p:nvSpPr>
          <p:cNvPr id="3" name="矩形 2"/>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3.5</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文献下载</a:t>
            </a:r>
          </a:p>
        </p:txBody>
      </p:sp>
      <p:pic>
        <p:nvPicPr>
          <p:cNvPr id="19" name="图片 18" descr="知网logo-透明背景"/>
          <p:cNvPicPr>
            <a:picLocks noChangeAspect="1"/>
          </p:cNvPicPr>
          <p:nvPr/>
        </p:nvPicPr>
        <p:blipFill>
          <a:blip r:embed="rId4"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750570" y="963295"/>
            <a:ext cx="6467475" cy="460375"/>
          </a:xfrm>
          <a:prstGeom prst="rect">
            <a:avLst/>
          </a:prstGeom>
          <a:noFill/>
        </p:spPr>
        <p:txBody>
          <a:bodyPr wrap="square" rtlCol="0">
            <a:spAutoFit/>
          </a:bodyPr>
          <a:lstStyle/>
          <a:p>
            <a:r>
              <a:rPr lang="zh-CN" altLang="en-US" sz="2400" b="1" dirty="0">
                <a:latin typeface="楷体" panose="02010609060101010101" pitchFamily="49" charset="-122"/>
                <a:ea typeface="楷体" panose="02010609060101010101" pitchFamily="49" charset="-122"/>
                <a:cs typeface="宋体" panose="02010600030101010101" pitchFamily="2" charset="-122"/>
                <a:sym typeface="思源黑体" panose="020B0400000000000000" pitchFamily="34" charset="-122"/>
              </a:rPr>
              <a:t>方式二：</a:t>
            </a:r>
          </a:p>
        </p:txBody>
      </p:sp>
      <p:pic>
        <p:nvPicPr>
          <p:cNvPr id="2" name="图片 1"/>
          <p:cNvPicPr>
            <a:picLocks noChangeAspect="1"/>
          </p:cNvPicPr>
          <p:nvPr/>
        </p:nvPicPr>
        <p:blipFill>
          <a:blip r:embed="rId3" cstate="print"/>
          <a:stretch>
            <a:fillRect/>
          </a:stretch>
        </p:blipFill>
        <p:spPr>
          <a:xfrm>
            <a:off x="396875" y="1485265"/>
            <a:ext cx="11398250" cy="5299075"/>
          </a:xfrm>
          <a:prstGeom prst="rect">
            <a:avLst/>
          </a:prstGeom>
        </p:spPr>
      </p:pic>
      <p:sp>
        <p:nvSpPr>
          <p:cNvPr id="5" name="矩形 4"/>
          <p:cNvSpPr/>
          <p:nvPr/>
        </p:nvSpPr>
        <p:spPr>
          <a:xfrm>
            <a:off x="5381625" y="6350000"/>
            <a:ext cx="2645410" cy="506730"/>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9" name="矩形 8"/>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3.5</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文献下载</a:t>
            </a:r>
          </a:p>
        </p:txBody>
      </p:sp>
      <p:pic>
        <p:nvPicPr>
          <p:cNvPr id="19" name="图片 18" descr="知网logo-透明背景"/>
          <p:cNvPicPr>
            <a:picLocks noChangeAspect="1"/>
          </p:cNvPicPr>
          <p:nvPr/>
        </p:nvPicPr>
        <p:blipFill>
          <a:blip r:embed="rId4"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3.6</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文献阅读</a:t>
            </a:r>
          </a:p>
        </p:txBody>
      </p:sp>
      <p:sp>
        <p:nvSpPr>
          <p:cNvPr id="11" name="文本框 10"/>
          <p:cNvSpPr txBox="1"/>
          <p:nvPr/>
        </p:nvSpPr>
        <p:spPr>
          <a:xfrm>
            <a:off x="811530" y="1111885"/>
            <a:ext cx="646747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方式一：点击检索结果页右侧</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HTML</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阅读</a:t>
            </a:r>
          </a:p>
        </p:txBody>
      </p:sp>
      <p:pic>
        <p:nvPicPr>
          <p:cNvPr id="12" name="图片 11"/>
          <p:cNvPicPr>
            <a:picLocks noChangeAspect="1"/>
          </p:cNvPicPr>
          <p:nvPr/>
        </p:nvPicPr>
        <p:blipFill>
          <a:blip r:embed="rId3" cstate="print"/>
          <a:stretch>
            <a:fillRect/>
          </a:stretch>
        </p:blipFill>
        <p:spPr>
          <a:xfrm>
            <a:off x="647065" y="1626870"/>
            <a:ext cx="10822940" cy="5092065"/>
          </a:xfrm>
          <a:prstGeom prst="rect">
            <a:avLst/>
          </a:prstGeom>
        </p:spPr>
      </p:pic>
      <p:pic>
        <p:nvPicPr>
          <p:cNvPr id="19" name="图片 18" descr="知网logo-透明背景"/>
          <p:cNvPicPr>
            <a:picLocks noChangeAspect="1"/>
          </p:cNvPicPr>
          <p:nvPr/>
        </p:nvPicPr>
        <p:blipFill>
          <a:blip r:embed="rId4"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78230" y="289560"/>
            <a:ext cx="6200775" cy="706755"/>
          </a:xfrm>
          <a:prstGeom prst="rect">
            <a:avLst/>
          </a:prstGeom>
        </p:spPr>
        <p:txBody>
          <a:bodyPr wrap="square">
            <a:spAutoFit/>
            <a:scene3d>
              <a:camera prst="orthographicFront"/>
              <a:lightRig rig="threePt" dir="t"/>
            </a:scene3d>
            <a:sp3d contourW="12700"/>
          </a:bodyPr>
          <a:lstStyle/>
          <a:p>
            <a:pPr>
              <a:lnSpc>
                <a:spcPct val="125000"/>
              </a:lnSpc>
            </a:pP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3.6</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检索方法</a:t>
            </a:r>
            <a:r>
              <a:rPr lang="en-US" altLang="zh-CN"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文献阅读</a:t>
            </a:r>
          </a:p>
        </p:txBody>
      </p:sp>
      <p:pic>
        <p:nvPicPr>
          <p:cNvPr id="7" name="图片 6"/>
          <p:cNvPicPr>
            <a:picLocks noChangeAspect="1"/>
          </p:cNvPicPr>
          <p:nvPr/>
        </p:nvPicPr>
        <p:blipFill>
          <a:blip r:embed="rId3" cstate="print"/>
          <a:stretch>
            <a:fillRect/>
          </a:stretch>
        </p:blipFill>
        <p:spPr>
          <a:xfrm>
            <a:off x="285115" y="1485265"/>
            <a:ext cx="11510010" cy="4436745"/>
          </a:xfrm>
          <a:prstGeom prst="rect">
            <a:avLst/>
          </a:prstGeom>
        </p:spPr>
      </p:pic>
      <p:sp>
        <p:nvSpPr>
          <p:cNvPr id="28" name="文本框 27"/>
          <p:cNvSpPr txBox="1"/>
          <p:nvPr/>
        </p:nvSpPr>
        <p:spPr>
          <a:xfrm>
            <a:off x="579755" y="996315"/>
            <a:ext cx="11612245" cy="398780"/>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方式二：点击文献名称进入直接进行阅读，或点击详情页下方</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HTML</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思源黑体" panose="020B0400000000000000" pitchFamily="34" charset="-122"/>
              </a:rPr>
              <a:t>阅读。</a:t>
            </a:r>
          </a:p>
        </p:txBody>
      </p:sp>
      <p:pic>
        <p:nvPicPr>
          <p:cNvPr id="5" name="图片 4"/>
          <p:cNvPicPr>
            <a:picLocks noChangeAspect="1"/>
          </p:cNvPicPr>
          <p:nvPr/>
        </p:nvPicPr>
        <p:blipFill>
          <a:blip r:embed="rId4" cstate="print"/>
          <a:stretch>
            <a:fillRect/>
          </a:stretch>
        </p:blipFill>
        <p:spPr>
          <a:xfrm>
            <a:off x="396875" y="1485265"/>
            <a:ext cx="11398250" cy="5299075"/>
          </a:xfrm>
          <a:prstGeom prst="rect">
            <a:avLst/>
          </a:prstGeom>
        </p:spPr>
      </p:pic>
      <p:sp>
        <p:nvSpPr>
          <p:cNvPr id="6" name="矩形 5"/>
          <p:cNvSpPr/>
          <p:nvPr/>
        </p:nvSpPr>
        <p:spPr>
          <a:xfrm>
            <a:off x="3988435" y="6381750"/>
            <a:ext cx="1395095" cy="506730"/>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pic>
        <p:nvPicPr>
          <p:cNvPr id="19" name="图片 18" descr="知网logo-透明背景"/>
          <p:cNvPicPr>
            <a:picLocks noChangeAspect="1"/>
          </p:cNvPicPr>
          <p:nvPr/>
        </p:nvPicPr>
        <p:blipFill>
          <a:blip r:embed="rId5" cstate="print"/>
          <a:srcRect t="16871" b="16381"/>
          <a:stretch>
            <a:fillRect/>
          </a:stretch>
        </p:blipFill>
        <p:spPr>
          <a:xfrm>
            <a:off x="9418320" y="164465"/>
            <a:ext cx="2370455" cy="7442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17197" y="249722"/>
            <a:ext cx="6200435" cy="706755"/>
          </a:xfrm>
          <a:prstGeom prst="rect">
            <a:avLst/>
          </a:prstGeom>
        </p:spPr>
        <p:txBody>
          <a:bodyPr wrap="square">
            <a:spAutoFit/>
            <a:scene3d>
              <a:camera prst="orthographicFront"/>
              <a:lightRig rig="threePt" dir="t"/>
            </a:scene3d>
            <a:sp3d contourW="12700"/>
          </a:bodyPr>
          <a:lstStyle/>
          <a:p>
            <a:pPr defTabSz="964565" fontAlgn="auto">
              <a:lnSpc>
                <a:spcPct val="125000"/>
              </a:lnSpc>
              <a:spcBef>
                <a:spcPts val="0"/>
              </a:spcBef>
              <a:spcAft>
                <a:spcPts val="0"/>
              </a:spcAft>
            </a:pPr>
            <a:r>
              <a:rPr lang="zh-CN" altLang="en-US" sz="3200" b="1" dirty="0">
                <a:sym typeface="+mn-ea"/>
              </a:rPr>
              <a:t>第一步：</a:t>
            </a:r>
            <a:r>
              <a:rPr lang="en-US" altLang="zh-CN" sz="3200" b="1" dirty="0">
                <a:sym typeface="+mn-ea"/>
              </a:rPr>
              <a:t>APP</a:t>
            </a:r>
            <a:r>
              <a:rPr lang="zh-CN" altLang="en-US" sz="3200" b="1" dirty="0">
                <a:sym typeface="+mn-ea"/>
              </a:rPr>
              <a:t>下载</a:t>
            </a:r>
          </a:p>
        </p:txBody>
      </p:sp>
      <p:pic>
        <p:nvPicPr>
          <p:cNvPr id="19" name="图片 18" descr="知网logo-透明背景"/>
          <p:cNvPicPr>
            <a:picLocks noChangeAspect="1"/>
          </p:cNvPicPr>
          <p:nvPr/>
        </p:nvPicPr>
        <p:blipFill>
          <a:blip r:embed="rId3" cstate="print"/>
          <a:srcRect t="16871" b="16381"/>
          <a:stretch>
            <a:fillRect/>
          </a:stretch>
        </p:blipFill>
        <p:spPr>
          <a:xfrm>
            <a:off x="9821341" y="188"/>
            <a:ext cx="2370325" cy="744179"/>
          </a:xfrm>
          <a:prstGeom prst="rect">
            <a:avLst/>
          </a:prstGeom>
        </p:spPr>
      </p:pic>
      <p:pic>
        <p:nvPicPr>
          <p:cNvPr id="2" name="图片 1"/>
          <p:cNvPicPr>
            <a:picLocks noChangeAspect="1"/>
          </p:cNvPicPr>
          <p:nvPr/>
        </p:nvPicPr>
        <p:blipFill>
          <a:blip r:embed="rId4" cstate="print"/>
          <a:stretch>
            <a:fillRect/>
          </a:stretch>
        </p:blipFill>
        <p:spPr>
          <a:xfrm>
            <a:off x="395918" y="2038426"/>
            <a:ext cx="11400800" cy="2971637"/>
          </a:xfrm>
          <a:prstGeom prst="rect">
            <a:avLst/>
          </a:prstGeom>
        </p:spPr>
      </p:pic>
      <p:sp>
        <p:nvSpPr>
          <p:cNvPr id="3" name="TextBox 76"/>
          <p:cNvSpPr txBox="1"/>
          <p:nvPr/>
        </p:nvSpPr>
        <p:spPr>
          <a:xfrm>
            <a:off x="395918" y="809769"/>
            <a:ext cx="5225763" cy="1014730"/>
          </a:xfrm>
          <a:prstGeom prst="rect">
            <a:avLst/>
          </a:prstGeom>
          <a:noFill/>
        </p:spPr>
        <p:txBody>
          <a:bodyPr wrap="square" rtlCol="0">
            <a:spAutoFit/>
          </a:bodyPr>
          <a:lstStyle/>
          <a:p>
            <a:pPr defTabSz="964565" fontAlgn="auto">
              <a:lnSpc>
                <a:spcPct val="150000"/>
              </a:lnSpc>
              <a:spcBef>
                <a:spcPts val="0"/>
              </a:spcBef>
              <a:spcAft>
                <a:spcPts val="0"/>
              </a:spcAft>
            </a:pP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1</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、进入中国知网官网，进入</a:t>
            </a: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手机版</a:t>
            </a: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页面，扫码进行下载。</a:t>
            </a:r>
          </a:p>
        </p:txBody>
      </p:sp>
      <p:pic>
        <p:nvPicPr>
          <p:cNvPr id="8" name="图片 7"/>
          <p:cNvPicPr>
            <a:picLocks noChangeAspect="1"/>
          </p:cNvPicPr>
          <p:nvPr/>
        </p:nvPicPr>
        <p:blipFill>
          <a:blip r:embed="rId5" cstate="print"/>
          <a:stretch>
            <a:fillRect/>
          </a:stretch>
        </p:blipFill>
        <p:spPr>
          <a:xfrm>
            <a:off x="517196" y="1824443"/>
            <a:ext cx="10742340" cy="4745730"/>
          </a:xfrm>
          <a:prstGeom prst="rect">
            <a:avLst/>
          </a:prstGeom>
        </p:spPr>
      </p:pic>
      <p:pic>
        <p:nvPicPr>
          <p:cNvPr id="9" name="图片 8"/>
          <p:cNvPicPr>
            <a:picLocks noChangeAspect="1"/>
          </p:cNvPicPr>
          <p:nvPr/>
        </p:nvPicPr>
        <p:blipFill>
          <a:blip r:embed="rId6" cstate="print"/>
          <a:stretch>
            <a:fillRect/>
          </a:stretch>
        </p:blipFill>
        <p:spPr>
          <a:xfrm>
            <a:off x="1685532" y="2507031"/>
            <a:ext cx="4063142" cy="4063142"/>
          </a:xfrm>
          <a:prstGeom prst="rect">
            <a:avLst/>
          </a:prstGeom>
        </p:spPr>
      </p:pic>
      <p:sp>
        <p:nvSpPr>
          <p:cNvPr id="4" name="TextBox 76"/>
          <p:cNvSpPr txBox="1"/>
          <p:nvPr/>
        </p:nvSpPr>
        <p:spPr>
          <a:xfrm>
            <a:off x="6320777" y="748177"/>
            <a:ext cx="5475940" cy="1014730"/>
          </a:xfrm>
          <a:prstGeom prst="rect">
            <a:avLst/>
          </a:prstGeom>
          <a:noFill/>
        </p:spPr>
        <p:txBody>
          <a:bodyPr wrap="square" rtlCol="0">
            <a:spAutoFit/>
          </a:bodyPr>
          <a:lstStyle/>
          <a:p>
            <a:pPr defTabSz="964565" fontAlgn="auto">
              <a:lnSpc>
                <a:spcPct val="150000"/>
              </a:lnSpc>
              <a:spcBef>
                <a:spcPts val="0"/>
              </a:spcBef>
              <a:spcAft>
                <a:spcPts val="0"/>
              </a:spcAft>
            </a:pP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2</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、进入手机应用商店，搜索</a:t>
            </a: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全球学术快报</a:t>
            </a:r>
            <a:r>
              <a:rPr lang="en-US" altLang="zh-CN"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a:t>
            </a:r>
            <a:r>
              <a:rPr lang="zh-CN" altLang="en-US" sz="2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Arial" panose="020B0604020202090204" pitchFamily="34" charset="0"/>
              </a:rPr>
              <a:t>，进行下载。</a:t>
            </a:r>
          </a:p>
        </p:txBody>
      </p:sp>
      <p:pic>
        <p:nvPicPr>
          <p:cNvPr id="12" name="图片 11"/>
          <p:cNvPicPr>
            <a:picLocks noChangeAspect="1"/>
          </p:cNvPicPr>
          <p:nvPr/>
        </p:nvPicPr>
        <p:blipFill>
          <a:blip r:embed="rId7" cstate="print"/>
          <a:stretch>
            <a:fillRect/>
          </a:stretch>
        </p:blipFill>
        <p:spPr>
          <a:xfrm>
            <a:off x="7433237" y="375453"/>
            <a:ext cx="3678988" cy="654458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p:cNvSpPr txBox="1">
            <a:spLocks noChangeArrowheads="1"/>
          </p:cNvSpPr>
          <p:nvPr/>
        </p:nvSpPr>
        <p:spPr bwMode="auto">
          <a:xfrm>
            <a:off x="6294755" y="3197225"/>
            <a:ext cx="452120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a:ea typeface="宋体" panose="02010600030101010101" pitchFamily="2" charset="-122"/>
              </a:defRPr>
            </a:lvl1pPr>
            <a:lvl2pPr marL="742950" indent="-285750">
              <a:spcBef>
                <a:spcPct val="20000"/>
              </a:spcBef>
              <a:buChar char="–"/>
              <a:defRPr sz="2800">
                <a:solidFill>
                  <a:schemeClr val="tx1"/>
                </a:solidFill>
                <a:latin typeface="Arial" panose="020B0604020202090204"/>
                <a:ea typeface="宋体" panose="02010600030101010101" pitchFamily="2" charset="-122"/>
              </a:defRPr>
            </a:lvl2pPr>
            <a:lvl3pPr marL="1143000" indent="-228600">
              <a:spcBef>
                <a:spcPct val="20000"/>
              </a:spcBef>
              <a:buChar char="•"/>
              <a:defRPr sz="2400">
                <a:solidFill>
                  <a:schemeClr val="tx1"/>
                </a:solidFill>
                <a:latin typeface="Arial" panose="020B0604020202090204"/>
                <a:ea typeface="宋体" panose="02010600030101010101" pitchFamily="2" charset="-122"/>
              </a:defRPr>
            </a:lvl3pPr>
            <a:lvl4pPr marL="1600200" indent="-228600">
              <a:spcBef>
                <a:spcPct val="20000"/>
              </a:spcBef>
              <a:buChar char="–"/>
              <a:defRPr sz="2000">
                <a:solidFill>
                  <a:schemeClr val="tx1"/>
                </a:solidFill>
                <a:latin typeface="Arial" panose="020B0604020202090204"/>
                <a:ea typeface="宋体" panose="02010600030101010101" pitchFamily="2" charset="-122"/>
              </a:defRPr>
            </a:lvl4pPr>
            <a:lvl5pPr marL="2057400" indent="-228600">
              <a:spcBef>
                <a:spcPct val="20000"/>
              </a:spcBef>
              <a:buChar char="»"/>
              <a:defRPr sz="2000">
                <a:solidFill>
                  <a:schemeClr val="tx1"/>
                </a:solidFill>
                <a:latin typeface="Arial" panose="020B0604020202090204"/>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eaLnBrk="1" hangingPunct="1">
              <a:spcBef>
                <a:spcPct val="0"/>
              </a:spcBef>
              <a:buFontTx/>
              <a:buNone/>
            </a:pP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PART</a:t>
            </a:r>
            <a:r>
              <a:rPr kumimoji="1" lang="zh-CN" altLang="en-US" sz="5000" b="1">
                <a:solidFill>
                  <a:srgbClr val="F6D976"/>
                </a:solidFill>
                <a:latin typeface="微软雅黑" panose="020B0503020204020204" charset="-122"/>
                <a:ea typeface="微软雅黑" panose="020B0503020204020204" charset="-122"/>
                <a:cs typeface="圆体-简" panose="02010600040101010101" charset="-122"/>
              </a:rPr>
              <a:t> </a:t>
            </a: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FOUR</a:t>
            </a:r>
          </a:p>
        </p:txBody>
      </p:sp>
      <p:sp>
        <p:nvSpPr>
          <p:cNvPr id="4" name="矩形 70"/>
          <p:cNvSpPr>
            <a:spLocks noChangeArrowheads="1"/>
          </p:cNvSpPr>
          <p:nvPr/>
        </p:nvSpPr>
        <p:spPr bwMode="auto">
          <a:xfrm>
            <a:off x="5718810" y="4443095"/>
            <a:ext cx="4656455" cy="6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9pPr>
          </a:lstStyle>
          <a:p>
            <a:pPr algn="ctr" eaLnBrk="1" hangingPunct="1">
              <a:lnSpc>
                <a:spcPct val="100000"/>
              </a:lnSpc>
              <a:spcBef>
                <a:spcPct val="0"/>
              </a:spcBef>
              <a:buFont typeface="Arial" panose="020B0604020202090204"/>
              <a:buNone/>
            </a:pPr>
            <a:r>
              <a:rPr lang="zh-CN" altLang="en-US" sz="3600" b="1">
                <a:solidFill>
                  <a:srgbClr val="F6D976"/>
                </a:solidFill>
                <a:latin typeface="微软雅黑" panose="020B0503020204020204" charset="-122"/>
                <a:ea typeface="微软雅黑" panose="020B0503020204020204" charset="-122"/>
                <a:cs typeface="圆体-简" panose="02010600040101010101" charset="-122"/>
                <a:sym typeface="+mn-ea"/>
              </a:rPr>
              <a:t>手机端使用方法</a:t>
            </a:r>
          </a:p>
        </p:txBody>
      </p:sp>
      <p:pic>
        <p:nvPicPr>
          <p:cNvPr id="24" name="图片 23" descr="TIM图片20180323105616"/>
          <p:cNvPicPr>
            <a:picLocks noChangeAspect="1"/>
          </p:cNvPicPr>
          <p:nvPr/>
        </p:nvPicPr>
        <p:blipFill>
          <a:blip r:embed="rId3" cstate="print"/>
          <a:stretch>
            <a:fillRect/>
          </a:stretch>
        </p:blipFill>
        <p:spPr>
          <a:xfrm>
            <a:off x="151765" y="15367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3757" y="1884997"/>
            <a:ext cx="3062967" cy="1712135"/>
          </a:xfrm>
          <a:prstGeom prst="rect">
            <a:avLst/>
          </a:prstGeom>
        </p:spPr>
        <p:txBody>
          <a:bodyPr wrap="square">
            <a:spAutoFit/>
          </a:bodyPr>
          <a:lstStyle/>
          <a:p>
            <a:pPr algn="just">
              <a:lnSpc>
                <a:spcPct val="150000"/>
              </a:lnSpc>
            </a:pPr>
            <a:r>
              <a:rPr lang="zh-CN" altLang="en-US" b="1" dirty="0"/>
              <a:t>第二步：用户注册</a:t>
            </a:r>
            <a:endParaRPr lang="en-US" altLang="zh-CN" b="1" dirty="0"/>
          </a:p>
          <a:p>
            <a:pPr algn="just">
              <a:lnSpc>
                <a:spcPct val="150000"/>
              </a:lnSpc>
            </a:pPr>
            <a:r>
              <a:rPr lang="zh-CN" altLang="en-US" dirty="0"/>
              <a:t>点击首页右下角的“我的”，再点击“登录”即可进入注册页面</a:t>
            </a:r>
            <a:endParaRPr lang="en-US" altLang="zh-CN" dirty="0"/>
          </a:p>
        </p:txBody>
      </p:sp>
      <p:pic>
        <p:nvPicPr>
          <p:cNvPr id="3" name="图片 2"/>
          <p:cNvPicPr>
            <a:picLocks noChangeAspect="1"/>
          </p:cNvPicPr>
          <p:nvPr/>
        </p:nvPicPr>
        <p:blipFill>
          <a:blip r:embed="rId2" cstate="print"/>
          <a:stretch>
            <a:fillRect/>
          </a:stretch>
        </p:blipFill>
        <p:spPr>
          <a:xfrm>
            <a:off x="5358000" y="-95867"/>
            <a:ext cx="6110207" cy="7049734"/>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sp>
        <p:nvSpPr>
          <p:cNvPr id="6" name="文本框 5"/>
          <p:cNvSpPr txBox="1"/>
          <p:nvPr/>
        </p:nvSpPr>
        <p:spPr>
          <a:xfrm>
            <a:off x="1671320" y="2907665"/>
            <a:ext cx="8887460" cy="2630170"/>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altLang="en-US" sz="2200" b="1">
                <a:solidFill>
                  <a:srgbClr val="FFBF11"/>
                </a:solidFill>
                <a:latin typeface="宋体" panose="02010600030101010101" pitchFamily="2" charset="-122"/>
                <a:ea typeface="宋体" panose="02010600030101010101" pitchFamily="2" charset="-122"/>
                <a:sym typeface="+mn-ea"/>
              </a:rPr>
              <a:t>图书</a:t>
            </a:r>
            <a:endParaRPr lang="zh-CN" altLang="en-US" sz="2200">
              <a:latin typeface="宋体" panose="02010600030101010101" pitchFamily="2" charset="-122"/>
              <a:ea typeface="宋体" panose="02010600030101010101" pitchFamily="2" charset="-122"/>
              <a:sym typeface="+mn-ea"/>
            </a:endParaRPr>
          </a:p>
          <a:p>
            <a:pPr>
              <a:lnSpc>
                <a:spcPct val="150000"/>
              </a:lnSpc>
            </a:pPr>
            <a:r>
              <a:rPr lang="zh-CN" altLang="en-US" sz="2200">
                <a:latin typeface="宋体" panose="02010600030101010101" pitchFamily="2" charset="-122"/>
                <a:ea typeface="宋体" panose="02010600030101010101" pitchFamily="2" charset="-122"/>
                <a:sym typeface="+mn-ea"/>
              </a:rPr>
              <a:t>图书是图书馆最主要的资（宝）源（矿）。如今的高校图书馆馆藏都是以万册为计量单位的，基本可以满足大家大部分的知识需求。</a:t>
            </a:r>
          </a:p>
          <a:p>
            <a:pPr>
              <a:lnSpc>
                <a:spcPct val="150000"/>
              </a:lnSpc>
            </a:pPr>
            <a:r>
              <a:rPr lang="zh-CN" altLang="en-US" sz="2200">
                <a:latin typeface="宋体" panose="02010600030101010101" pitchFamily="2" charset="-122"/>
                <a:ea typeface="宋体" panose="02010600030101010101" pitchFamily="2" charset="-122"/>
              </a:rPr>
              <a:t>所有图书按《中国图书馆图书分类法》及适合本馆特色的方法进行分类、排架。</a:t>
            </a:r>
          </a:p>
        </p:txBody>
      </p:sp>
      <p:sp>
        <p:nvSpPr>
          <p:cNvPr id="9" name="文本框 8"/>
          <p:cNvSpPr txBox="1"/>
          <p:nvPr/>
        </p:nvSpPr>
        <p:spPr>
          <a:xfrm>
            <a:off x="1174115" y="328613"/>
            <a:ext cx="4897755"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纸质资源</a:t>
            </a:r>
          </a:p>
        </p:txBody>
      </p:sp>
      <p:sp>
        <p:nvSpPr>
          <p:cNvPr id="12" name="矩形 11"/>
          <p:cNvSpPr/>
          <p:nvPr/>
        </p:nvSpPr>
        <p:spPr>
          <a:xfrm>
            <a:off x="3594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1.1</a:t>
            </a:r>
          </a:p>
        </p:txBody>
      </p:sp>
      <p:sp>
        <p:nvSpPr>
          <p:cNvPr id="2" name="文本框 1"/>
          <p:cNvSpPr txBox="1"/>
          <p:nvPr/>
        </p:nvSpPr>
        <p:spPr>
          <a:xfrm>
            <a:off x="1671320" y="1471295"/>
            <a:ext cx="8887460" cy="1106805"/>
          </a:xfrm>
          <a:prstGeom prst="rect">
            <a:avLst/>
          </a:prstGeom>
          <a:noFill/>
        </p:spPr>
        <p:txBody>
          <a:bodyPr wrap="square" rtlCol="0" anchor="t">
            <a:spAutoFit/>
          </a:bodyPr>
          <a:lstStyle/>
          <a:p>
            <a:pPr indent="0">
              <a:lnSpc>
                <a:spcPct val="150000"/>
              </a:lnSpc>
              <a:buFont typeface="Wingdings" panose="05000000000000000000" charset="0"/>
              <a:buNone/>
            </a:pPr>
            <a:r>
              <a:rPr lang="zh-CN" altLang="en-US" sz="2200">
                <a:latin typeface="宋体" panose="02010600030101010101" pitchFamily="2" charset="-122"/>
                <a:ea typeface="宋体" panose="02010600030101010101" pitchFamily="2" charset="-122"/>
                <a:sym typeface="+mn-ea"/>
              </a:rPr>
              <a:t>图书馆纸质馆藏资源有：图书、期刊、报纸、各类统计年鉴、字典辞典、百科全书等等。</a:t>
            </a:r>
            <a:endParaRPr lang="zh-CN" altLang="en-US" sz="22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3379" y="1236910"/>
            <a:ext cx="2960915" cy="1296637"/>
          </a:xfrm>
          <a:prstGeom prst="rect">
            <a:avLst/>
          </a:prstGeom>
        </p:spPr>
        <p:txBody>
          <a:bodyPr wrap="square">
            <a:spAutoFit/>
          </a:bodyPr>
          <a:lstStyle/>
          <a:p>
            <a:pPr algn="just">
              <a:lnSpc>
                <a:spcPct val="150000"/>
              </a:lnSpc>
            </a:pPr>
            <a:r>
              <a:rPr lang="en-US" altLang="zh-CN" dirty="0"/>
              <a:t>1.</a:t>
            </a:r>
            <a:r>
              <a:rPr lang="zh-CN" altLang="en-US" dirty="0"/>
              <a:t>手机号注册</a:t>
            </a:r>
            <a:r>
              <a:rPr lang="en-US" altLang="zh-CN" dirty="0"/>
              <a:t>/</a:t>
            </a:r>
            <a:r>
              <a:rPr lang="zh-CN" altLang="en-US" dirty="0"/>
              <a:t>邮箱注册</a:t>
            </a:r>
            <a:endParaRPr lang="en-US" altLang="zh-CN" dirty="0"/>
          </a:p>
          <a:p>
            <a:pPr algn="just">
              <a:lnSpc>
                <a:spcPct val="150000"/>
              </a:lnSpc>
            </a:pPr>
            <a:r>
              <a:rPr lang="en-US" altLang="zh-CN" dirty="0"/>
              <a:t>2.QQ</a:t>
            </a:r>
            <a:r>
              <a:rPr lang="zh-CN" altLang="en-US" dirty="0"/>
              <a:t>、微博、微信登陆</a:t>
            </a:r>
            <a:endParaRPr lang="en-US" altLang="zh-CN" dirty="0"/>
          </a:p>
          <a:p>
            <a:pPr algn="just">
              <a:lnSpc>
                <a:spcPct val="150000"/>
              </a:lnSpc>
            </a:pPr>
            <a:r>
              <a:rPr lang="en-US" altLang="zh-CN" dirty="0"/>
              <a:t>3.</a:t>
            </a:r>
            <a:r>
              <a:rPr lang="zh-CN" altLang="en-US" dirty="0"/>
              <a:t>知网账号直接登陆</a:t>
            </a:r>
          </a:p>
        </p:txBody>
      </p:sp>
      <p:pic>
        <p:nvPicPr>
          <p:cNvPr id="6" name="图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05564" y="0"/>
            <a:ext cx="4026716" cy="6858000"/>
          </a:xfrm>
          <a:prstGeom prst="rect">
            <a:avLst/>
          </a:prstGeom>
        </p:spPr>
      </p:pic>
      <p:pic>
        <p:nvPicPr>
          <p:cNvPr id="8" name="图片 7"/>
          <p:cNvPicPr>
            <a:picLocks noChangeAspect="1"/>
          </p:cNvPicPr>
          <p:nvPr/>
        </p:nvPicPr>
        <p:blipFill>
          <a:blip r:embed="rId3" cstate="print"/>
          <a:stretch>
            <a:fillRect/>
          </a:stretch>
        </p:blipFill>
        <p:spPr>
          <a:xfrm>
            <a:off x="7880864" y="0"/>
            <a:ext cx="4037829" cy="6858000"/>
          </a:xfrm>
          <a:prstGeom prst="rect">
            <a:avLst/>
          </a:prstGeom>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21423" y="136032"/>
            <a:ext cx="4030824" cy="6883893"/>
          </a:xfrm>
          <a:prstGeom prst="rect">
            <a:avLst/>
          </a:prstGeom>
        </p:spPr>
      </p:pic>
      <p:sp>
        <p:nvSpPr>
          <p:cNvPr id="6" name="矩形 5"/>
          <p:cNvSpPr/>
          <p:nvPr/>
        </p:nvSpPr>
        <p:spPr>
          <a:xfrm>
            <a:off x="0" y="135740"/>
            <a:ext cx="2031325" cy="465640"/>
          </a:xfrm>
          <a:prstGeom prst="rect">
            <a:avLst/>
          </a:prstGeom>
        </p:spPr>
        <p:txBody>
          <a:bodyPr wrap="none">
            <a:spAutoFit/>
          </a:bodyPr>
          <a:lstStyle/>
          <a:p>
            <a:pPr>
              <a:lnSpc>
                <a:spcPct val="150000"/>
              </a:lnSpc>
            </a:pPr>
            <a:r>
              <a:rPr lang="zh-CN" altLang="en-US" b="1" dirty="0"/>
              <a:t>第三步：绑定机构</a:t>
            </a:r>
            <a:endParaRPr lang="en-US" altLang="zh-CN" b="1" dirty="0"/>
          </a:p>
        </p:txBody>
      </p:sp>
      <p:sp>
        <p:nvSpPr>
          <p:cNvPr id="8" name="矩形 7"/>
          <p:cNvSpPr/>
          <p:nvPr/>
        </p:nvSpPr>
        <p:spPr>
          <a:xfrm>
            <a:off x="180392" y="1437670"/>
            <a:ext cx="3181350" cy="2168525"/>
          </a:xfrm>
          <a:prstGeom prst="rect">
            <a:avLst/>
          </a:prstGeom>
        </p:spPr>
        <p:txBody>
          <a:bodyPr wrap="square">
            <a:spAutoFit/>
          </a:bodyPr>
          <a:lstStyle/>
          <a:p>
            <a:pPr>
              <a:lnSpc>
                <a:spcPct val="150000"/>
              </a:lnSpc>
            </a:pPr>
            <a:r>
              <a:rPr lang="en-US" altLang="zh-CN" dirty="0"/>
              <a:t>1.</a:t>
            </a:r>
            <a:r>
              <a:rPr lang="zh-CN" altLang="en-US" dirty="0"/>
              <a:t>已有机构账号密码、在机构单位内，可以使用账号密码绑定、位置关联、</a:t>
            </a:r>
            <a:r>
              <a:rPr lang="en-US" altLang="zh-CN" dirty="0"/>
              <a:t>IP</a:t>
            </a:r>
            <a:r>
              <a:rPr lang="zh-CN" altLang="en-US" dirty="0"/>
              <a:t>关联。</a:t>
            </a:r>
            <a:endParaRPr lang="en-US" altLang="zh-CN" dirty="0"/>
          </a:p>
          <a:p>
            <a:pPr>
              <a:lnSpc>
                <a:spcPct val="150000"/>
              </a:lnSpc>
            </a:pPr>
            <a:r>
              <a:rPr lang="en-US" altLang="zh-CN" dirty="0"/>
              <a:t>2.</a:t>
            </a:r>
            <a:r>
              <a:rPr lang="zh-CN" altLang="en-US" dirty="0"/>
              <a:t>选择</a:t>
            </a:r>
            <a:r>
              <a:rPr lang="en-US" altLang="zh-CN" dirty="0"/>
              <a:t>ip </a:t>
            </a:r>
            <a:r>
              <a:rPr lang="zh-CN" altLang="en-US" dirty="0"/>
              <a:t>关联</a:t>
            </a:r>
          </a:p>
          <a:p>
            <a:pPr>
              <a:lnSpc>
                <a:spcPct val="150000"/>
              </a:lnSpc>
            </a:pPr>
            <a:r>
              <a:rPr lang="zh-CN" altLang="en-US" dirty="0"/>
              <a:t>点击立即关联即可关联成功</a:t>
            </a:r>
          </a:p>
        </p:txBody>
      </p:sp>
      <p:cxnSp>
        <p:nvCxnSpPr>
          <p:cNvPr id="2" name="直接箭头连接符 1"/>
          <p:cNvCxnSpPr/>
          <p:nvPr/>
        </p:nvCxnSpPr>
        <p:spPr>
          <a:xfrm>
            <a:off x="7704455" y="1721485"/>
            <a:ext cx="479425" cy="521970"/>
          </a:xfrm>
          <a:prstGeom prst="straightConnector1">
            <a:avLst/>
          </a:prstGeom>
          <a:ln w="63500">
            <a:tailEnd type="arrow"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78886" y="0"/>
            <a:ext cx="3667459" cy="6858000"/>
          </a:xfrm>
          <a:prstGeom prst="rect">
            <a:avLst/>
          </a:prstGeom>
        </p:spPr>
      </p:pic>
      <p:pic>
        <p:nvPicPr>
          <p:cNvPr id="40" name="823AFFD9C922CEA59C9A6BD226A79BB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8886" y="0"/>
            <a:ext cx="3667459" cy="6912090"/>
          </a:xfrm>
          <a:prstGeom prst="rect">
            <a:avLst/>
          </a:prstGeom>
          <a:ln w="12700">
            <a:miter lim="400000"/>
            <a:headEnd/>
            <a:tailEnd/>
          </a:ln>
        </p:spPr>
      </p:pic>
      <p:pic>
        <p:nvPicPr>
          <p:cNvPr id="41" name="823AFFD9C922CEA59C9A6BD226A79BB3.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8885" y="37012"/>
            <a:ext cx="3667459" cy="6875078"/>
          </a:xfrm>
          <a:prstGeom prst="rect">
            <a:avLst/>
          </a:prstGeom>
          <a:ln w="12700">
            <a:miter lim="400000"/>
            <a:headEnd/>
            <a:tailEnd/>
          </a:ln>
        </p:spPr>
      </p:pic>
      <p:pic>
        <p:nvPicPr>
          <p:cNvPr id="42" name="823AFFD9C922CEA59C9A6BD226A79BB3.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8886" y="18506"/>
            <a:ext cx="3667459" cy="6912090"/>
          </a:xfrm>
          <a:prstGeom prst="rect">
            <a:avLst/>
          </a:prstGeom>
          <a:ln w="12700">
            <a:miter lim="400000"/>
            <a:headEnd/>
            <a:tailEnd/>
          </a:ln>
        </p:spPr>
      </p:pic>
      <p:sp>
        <p:nvSpPr>
          <p:cNvPr id="44" name="出版物专区"/>
          <p:cNvSpPr txBox="1"/>
          <p:nvPr/>
        </p:nvSpPr>
        <p:spPr>
          <a:xfrm>
            <a:off x="1266705" y="5597556"/>
            <a:ext cx="274432" cy="307777"/>
          </a:xfrm>
          <a:prstGeom prst="rect">
            <a:avLst/>
          </a:prstGeom>
          <a:ln w="12700">
            <a:miter lim="400000"/>
          </a:ln>
        </p:spPr>
        <p:txBody>
          <a:bodyPr wrap="none" lIns="45719" rIns="45719">
            <a:spAutoFit/>
          </a:bodyPr>
          <a:lstStyle>
            <a:lvl1pPr marL="180340" indent="-180340" algn="ctr" defTabSz="457200">
              <a:buSzPct val="100000"/>
              <a:buChar char="•"/>
              <a:defRPr sz="1400" b="1">
                <a:solidFill>
                  <a:srgbClr val="198FF3"/>
                </a:solidFill>
                <a:latin typeface="+mj-lt"/>
                <a:ea typeface="+mj-ea"/>
                <a:cs typeface="+mj-cs"/>
                <a:sym typeface="Helvetica"/>
              </a:defRPr>
            </a:lvl1pPr>
          </a:lstStyle>
          <a:p>
            <a:endParaRPr dirty="0"/>
          </a:p>
        </p:txBody>
      </p:sp>
      <p:sp>
        <p:nvSpPr>
          <p:cNvPr id="12" name="矩形 11"/>
          <p:cNvSpPr/>
          <p:nvPr/>
        </p:nvSpPr>
        <p:spPr>
          <a:xfrm>
            <a:off x="4047490" y="796925"/>
            <a:ext cx="7454265" cy="3830955"/>
          </a:xfrm>
          <a:prstGeom prst="rect">
            <a:avLst/>
          </a:prstGeom>
        </p:spPr>
        <p:txBody>
          <a:bodyPr wrap="square">
            <a:spAutoFit/>
          </a:bodyPr>
          <a:lstStyle/>
          <a:p>
            <a:pPr algn="just">
              <a:lnSpc>
                <a:spcPct val="150000"/>
              </a:lnSpc>
            </a:pPr>
            <a:r>
              <a:rPr lang="zh-CN" altLang="en-US" b="1" dirty="0">
                <a:solidFill>
                  <a:srgbClr val="666666"/>
                </a:solidFill>
                <a:latin typeface="-apple-system-font"/>
              </a:rPr>
              <a:t>首页面：检索框：    主题检索文献</a:t>
            </a:r>
            <a:endParaRPr lang="en-US" altLang="zh-CN" b="1" dirty="0">
              <a:solidFill>
                <a:srgbClr val="666666"/>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FF0000"/>
                </a:solidFill>
                <a:latin typeface="-apple-system-font"/>
              </a:rPr>
              <a:t>今日文献：推送今日更新</a:t>
            </a:r>
            <a:endParaRPr lang="en-US" altLang="zh-CN" b="1" dirty="0">
              <a:solidFill>
                <a:srgbClr val="FF0000"/>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666666"/>
                </a:solidFill>
                <a:latin typeface="-apple-system-font"/>
              </a:rPr>
              <a:t>学者动态：学者认领成果库的情况</a:t>
            </a:r>
            <a:endParaRPr lang="en-US" altLang="zh-CN" b="1" dirty="0">
              <a:solidFill>
                <a:srgbClr val="666666"/>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666666"/>
                </a:solidFill>
                <a:latin typeface="-apple-system-font"/>
              </a:rPr>
              <a:t>专题推荐：热门专题，解释专题内容，呈现研究成果</a:t>
            </a:r>
            <a:endParaRPr lang="en-US" altLang="zh-CN" b="1" dirty="0">
              <a:solidFill>
                <a:srgbClr val="666666"/>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666666"/>
                </a:solidFill>
                <a:latin typeface="-apple-system-font"/>
              </a:rPr>
              <a:t>网络首发：先于纸质期刊出版的刊物</a:t>
            </a:r>
            <a:endParaRPr lang="en-US" altLang="zh-CN" b="1" dirty="0">
              <a:solidFill>
                <a:srgbClr val="666666"/>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FF0000"/>
                </a:solidFill>
                <a:latin typeface="-apple-system-font"/>
              </a:rPr>
              <a:t>最新期刊：定制期刊中的最新的期刊推送</a:t>
            </a:r>
            <a:endParaRPr lang="en-US" altLang="zh-CN" b="1" dirty="0">
              <a:solidFill>
                <a:srgbClr val="FF0000"/>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FF0000"/>
                </a:solidFill>
                <a:latin typeface="-apple-system-font"/>
              </a:rPr>
              <a:t>热门文献：定制专题下的热门文献</a:t>
            </a:r>
            <a:endParaRPr lang="en-US" altLang="zh-CN" b="1" dirty="0">
              <a:solidFill>
                <a:srgbClr val="FF0000"/>
              </a:solidFill>
              <a:latin typeface="-apple-system-font"/>
            </a:endParaRPr>
          </a:p>
          <a:p>
            <a:pPr algn="just">
              <a:lnSpc>
                <a:spcPct val="150000"/>
              </a:lnSpc>
            </a:pPr>
            <a:r>
              <a:rPr lang="en-US" altLang="zh-CN" b="1" dirty="0">
                <a:solidFill>
                  <a:srgbClr val="FF0000"/>
                </a:solidFill>
                <a:latin typeface="-apple-system-font"/>
              </a:rPr>
              <a:t>                 </a:t>
            </a:r>
            <a:r>
              <a:rPr lang="zh-CN" altLang="en-US" b="1" dirty="0">
                <a:solidFill>
                  <a:srgbClr val="FF0000"/>
                </a:solidFill>
                <a:latin typeface="-apple-system-font"/>
              </a:rPr>
              <a:t>猜你感兴趣：定制专题下的最新研究成果</a:t>
            </a:r>
            <a:endParaRPr lang="en-US" altLang="zh-CN" b="1" dirty="0">
              <a:solidFill>
                <a:srgbClr val="FF0000"/>
              </a:solidFill>
              <a:latin typeface="-apple-system-font"/>
            </a:endParaRPr>
          </a:p>
          <a:p>
            <a:pPr algn="just">
              <a:lnSpc>
                <a:spcPct val="150000"/>
              </a:lnSpc>
            </a:pPr>
            <a:r>
              <a:rPr lang="en-US" altLang="zh-CN" b="1" dirty="0">
                <a:solidFill>
                  <a:srgbClr val="666666"/>
                </a:solidFill>
                <a:latin typeface="-apple-system-font"/>
              </a:rPr>
              <a:t>                 </a:t>
            </a:r>
            <a:r>
              <a:rPr lang="zh-CN" altLang="en-US" b="1" dirty="0">
                <a:solidFill>
                  <a:srgbClr val="FF0000"/>
                </a:solidFill>
                <a:latin typeface="-apple-system-font"/>
              </a:rPr>
              <a:t>知名学者：定制专题下的知名学者</a:t>
            </a:r>
            <a:endParaRPr lang="zh-CN" altLang="en-US" b="1"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矩形 3"/>
          <p:cNvSpPr/>
          <p:nvPr/>
        </p:nvSpPr>
        <p:spPr>
          <a:xfrm>
            <a:off x="728662" y="1083733"/>
            <a:ext cx="2705100" cy="2127634"/>
          </a:xfrm>
          <a:prstGeom prst="rect">
            <a:avLst/>
          </a:prstGeom>
        </p:spPr>
        <p:txBody>
          <a:bodyPr wrap="square">
            <a:spAutoFit/>
          </a:bodyPr>
          <a:lstStyle/>
          <a:p>
            <a:pPr>
              <a:lnSpc>
                <a:spcPct val="150000"/>
              </a:lnSpc>
            </a:pPr>
            <a:r>
              <a:rPr lang="zh-CN" altLang="en-US" b="1" dirty="0"/>
              <a:t>两种找寻文献方式</a:t>
            </a:r>
            <a:endParaRPr lang="en-US" altLang="zh-CN" b="1" dirty="0"/>
          </a:p>
          <a:p>
            <a:pPr>
              <a:lnSpc>
                <a:spcPct val="150000"/>
              </a:lnSpc>
            </a:pPr>
            <a:r>
              <a:rPr lang="en-US" altLang="zh-CN" dirty="0"/>
              <a:t>1.</a:t>
            </a:r>
            <a:r>
              <a:rPr lang="zh-CN" altLang="en-US" dirty="0"/>
              <a:t>定制：智能推送</a:t>
            </a:r>
            <a:endParaRPr lang="en-US" altLang="zh-CN" dirty="0"/>
          </a:p>
          <a:p>
            <a:pPr>
              <a:lnSpc>
                <a:spcPct val="150000"/>
              </a:lnSpc>
            </a:pPr>
            <a:r>
              <a:rPr lang="en-US" altLang="zh-CN" dirty="0"/>
              <a:t>2.</a:t>
            </a:r>
            <a:r>
              <a:rPr lang="zh-CN" altLang="en-US" dirty="0"/>
              <a:t>检索：简单检索、</a:t>
            </a:r>
            <a:endParaRPr lang="en-US" altLang="zh-CN" dirty="0"/>
          </a:p>
          <a:p>
            <a:pPr>
              <a:lnSpc>
                <a:spcPct val="150000"/>
              </a:lnSpc>
            </a:pPr>
            <a:r>
              <a:rPr lang="en-US" altLang="zh-CN" dirty="0"/>
              <a:t>              </a:t>
            </a:r>
            <a:r>
              <a:rPr lang="zh-CN" altLang="en-US" dirty="0"/>
              <a:t>高级检索</a:t>
            </a:r>
            <a:endParaRPr lang="en-US" altLang="zh-CN" dirty="0"/>
          </a:p>
          <a:p>
            <a:pPr>
              <a:lnSpc>
                <a:spcPct val="150000"/>
              </a:lnSpc>
            </a:pPr>
            <a:r>
              <a:rPr lang="en-US" altLang="zh-CN" dirty="0"/>
              <a:t>              </a:t>
            </a:r>
            <a:r>
              <a:rPr lang="zh-CN" altLang="en-US" dirty="0"/>
              <a:t>出版物检索</a:t>
            </a:r>
          </a:p>
        </p:txBody>
      </p:sp>
      <p:pic>
        <p:nvPicPr>
          <p:cNvPr id="5" name="图片 4"/>
          <p:cNvPicPr>
            <a:picLocks noChangeAspect="1"/>
          </p:cNvPicPr>
          <p:nvPr/>
        </p:nvPicPr>
        <p:blipFill rotWithShape="1">
          <a:blip r:embed="rId2" cstate="print"/>
          <a:srcRect l="2340" t="2062" r="1090" b="1635"/>
          <a:stretch>
            <a:fillRect/>
          </a:stretch>
        </p:blipFill>
        <p:spPr>
          <a:xfrm>
            <a:off x="3581399" y="60974"/>
            <a:ext cx="7905751" cy="6262081"/>
          </a:xfrm>
          <a:prstGeom prst="rect">
            <a:avLst/>
          </a:prstGeom>
        </p:spPr>
      </p:pic>
      <p:sp>
        <p:nvSpPr>
          <p:cNvPr id="7" name="矩形 6"/>
          <p:cNvSpPr/>
          <p:nvPr/>
        </p:nvSpPr>
        <p:spPr>
          <a:xfrm>
            <a:off x="3691617" y="6241181"/>
            <a:ext cx="8286750" cy="369332"/>
          </a:xfrm>
          <a:prstGeom prst="rect">
            <a:avLst/>
          </a:prstGeom>
        </p:spPr>
        <p:txBody>
          <a:bodyPr wrap="square">
            <a:spAutoFit/>
          </a:bodyPr>
          <a:lstStyle/>
          <a:p>
            <a:r>
              <a:rPr lang="zh-CN" altLang="en-US" dirty="0">
                <a:solidFill>
                  <a:srgbClr val="666666"/>
                </a:solidFill>
                <a:latin typeface="Arial" panose="020B0604020202090204" pitchFamily="34" charset="0"/>
              </a:rPr>
              <a:t>不同的分类定制不同的内容。</a:t>
            </a:r>
            <a:endParaRPr lang="zh-CN" altLang="en-US" dirty="0"/>
          </a:p>
        </p:txBody>
      </p:sp>
      <p:sp>
        <p:nvSpPr>
          <p:cNvPr id="6" name="矩形 5"/>
          <p:cNvSpPr/>
          <p:nvPr/>
        </p:nvSpPr>
        <p:spPr>
          <a:xfrm>
            <a:off x="310629" y="187842"/>
            <a:ext cx="2975495" cy="442878"/>
          </a:xfrm>
          <a:prstGeom prst="rect">
            <a:avLst/>
          </a:prstGeom>
        </p:spPr>
        <p:txBody>
          <a:bodyPr wrap="none">
            <a:spAutoFit/>
          </a:bodyPr>
          <a:lstStyle/>
          <a:p>
            <a:pPr>
              <a:lnSpc>
                <a:spcPct val="150000"/>
              </a:lnSpc>
            </a:pPr>
            <a:r>
              <a:rPr lang="zh-CN" altLang="en-US" b="1" dirty="0">
                <a:latin typeface="黑体" panose="02010609060101010101" charset="-122"/>
                <a:ea typeface="黑体" panose="02010609060101010101" charset="-122"/>
              </a:rPr>
              <a:t>什么</a:t>
            </a:r>
            <a:r>
              <a:rPr lang="en-US" altLang="zh-CN" b="1" dirty="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还可以私人定制？？</a:t>
            </a:r>
            <a:r>
              <a:rPr lang="en-US" altLang="zh-CN" b="1" dirty="0">
                <a:latin typeface="黑体" panose="02010609060101010101" charset="-122"/>
                <a:ea typeface="黑体" panose="02010609060101010101" charset="-122"/>
              </a:rPr>
              <a:t>?</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814387" y="4160788"/>
            <a:ext cx="10396538" cy="2127634"/>
          </a:xfrm>
          <a:prstGeom prst="rect">
            <a:avLst/>
          </a:prstGeom>
        </p:spPr>
        <p:txBody>
          <a:bodyPr wrap="square">
            <a:spAutoFit/>
          </a:bodyPr>
          <a:lstStyle/>
          <a:p>
            <a:pPr algn="just">
              <a:lnSpc>
                <a:spcPct val="150000"/>
              </a:lnSpc>
            </a:pPr>
            <a:r>
              <a:rPr lang="zh-CN" altLang="en-US" dirty="0">
                <a:solidFill>
                  <a:srgbClr val="666666"/>
                </a:solidFill>
                <a:latin typeface="Arial" panose="020B0604020202090204" pitchFamily="34" charset="0"/>
              </a:rPr>
              <a:t>进入到学科分类页面，学科分为三级，一级在最上侧分为七大学科分类，每个一级下左侧展示二级分类，右侧展示二级分类下的三级分类，</a:t>
            </a:r>
            <a:r>
              <a:rPr lang="zh-CN" altLang="en-US" dirty="0">
                <a:solidFill>
                  <a:srgbClr val="FF0000"/>
                </a:solidFill>
                <a:latin typeface="Arial" panose="020B0604020202090204" pitchFamily="34" charset="0"/>
              </a:rPr>
              <a:t>三级是可以定制的分类</a:t>
            </a:r>
            <a:r>
              <a:rPr lang="zh-CN" altLang="en-US" dirty="0">
                <a:solidFill>
                  <a:srgbClr val="666666"/>
                </a:solidFill>
                <a:latin typeface="Arial" panose="020B0604020202090204" pitchFamily="34" charset="0"/>
              </a:rPr>
              <a:t>，三级学科下侧显示分类下的总文献数和今日更新数，方便用户定制，点击查看详情。在学科详情页面，可以对学科内的文献进行</a:t>
            </a:r>
            <a:r>
              <a:rPr lang="zh-CN" altLang="en-US" dirty="0">
                <a:solidFill>
                  <a:srgbClr val="FF0000"/>
                </a:solidFill>
                <a:latin typeface="Arial" panose="020B0604020202090204" pitchFamily="34" charset="0"/>
              </a:rPr>
              <a:t>关键词检索</a:t>
            </a:r>
            <a:r>
              <a:rPr lang="zh-CN" altLang="en-US" dirty="0">
                <a:solidFill>
                  <a:srgbClr val="666666"/>
                </a:solidFill>
                <a:latin typeface="Arial" panose="020B0604020202090204" pitchFamily="34" charset="0"/>
              </a:rPr>
              <a:t>、</a:t>
            </a:r>
            <a:r>
              <a:rPr lang="zh-CN" altLang="en-US" dirty="0">
                <a:solidFill>
                  <a:srgbClr val="FF0000"/>
                </a:solidFill>
                <a:latin typeface="Arial" panose="020B0604020202090204" pitchFamily="34" charset="0"/>
              </a:rPr>
              <a:t>中英文献切换</a:t>
            </a:r>
            <a:r>
              <a:rPr lang="zh-CN" altLang="en-US" dirty="0">
                <a:solidFill>
                  <a:srgbClr val="666666"/>
                </a:solidFill>
                <a:latin typeface="Arial" panose="020B0604020202090204" pitchFamily="34" charset="0"/>
              </a:rPr>
              <a:t>、</a:t>
            </a:r>
            <a:r>
              <a:rPr lang="zh-CN" altLang="en-US" dirty="0">
                <a:solidFill>
                  <a:srgbClr val="FF0000"/>
                </a:solidFill>
                <a:latin typeface="Arial" panose="020B0604020202090204" pitchFamily="34" charset="0"/>
              </a:rPr>
              <a:t>排序</a:t>
            </a:r>
            <a:r>
              <a:rPr lang="zh-CN" altLang="en-US" dirty="0">
                <a:solidFill>
                  <a:srgbClr val="666666"/>
                </a:solidFill>
                <a:latin typeface="Arial" panose="020B0604020202090204" pitchFamily="34" charset="0"/>
              </a:rPr>
              <a:t>（发表时间、相关度、被引、下载等）和</a:t>
            </a:r>
            <a:r>
              <a:rPr lang="zh-CN" altLang="en-US" dirty="0">
                <a:solidFill>
                  <a:srgbClr val="FF0000"/>
                </a:solidFill>
                <a:latin typeface="Arial" panose="020B0604020202090204" pitchFamily="34" charset="0"/>
              </a:rPr>
              <a:t>筛选</a:t>
            </a:r>
            <a:r>
              <a:rPr lang="zh-CN" altLang="en-US" dirty="0">
                <a:solidFill>
                  <a:srgbClr val="666666"/>
                </a:solidFill>
                <a:latin typeface="Arial" panose="020B0604020202090204" pitchFamily="34" charset="0"/>
              </a:rPr>
              <a:t>（根据主题、发表年度、研究层次、作者、机构、基金等）。</a:t>
            </a:r>
            <a:endParaRPr lang="zh-CN" altLang="en-US" dirty="0"/>
          </a:p>
        </p:txBody>
      </p:sp>
      <p:pic>
        <p:nvPicPr>
          <p:cNvPr id="6" name="图片 5"/>
          <p:cNvPicPr>
            <a:picLocks noChangeAspect="1"/>
          </p:cNvPicPr>
          <p:nvPr/>
        </p:nvPicPr>
        <p:blipFill rotWithShape="1">
          <a:blip r:embed="rId2" cstate="print"/>
          <a:srcRect l="1615" t="2794" r="1555" b="4623"/>
          <a:stretch>
            <a:fillRect/>
          </a:stretch>
        </p:blipFill>
        <p:spPr>
          <a:xfrm>
            <a:off x="2159793" y="364671"/>
            <a:ext cx="7705725" cy="3590925"/>
          </a:xfrm>
          <a:prstGeom prst="rect">
            <a:avLst/>
          </a:prstGeom>
        </p:spPr>
      </p:pic>
      <p:sp>
        <p:nvSpPr>
          <p:cNvPr id="8" name="03 产品功能-版本"/>
          <p:cNvSpPr txBox="1"/>
          <p:nvPr/>
        </p:nvSpPr>
        <p:spPr>
          <a:xfrm>
            <a:off x="-387342" y="-250993"/>
            <a:ext cx="2582863" cy="1050416"/>
          </a:xfrm>
          <a:prstGeom prst="rect">
            <a:avLst/>
          </a:prstGeom>
          <a:ln w="12700">
            <a:miter lim="400000"/>
          </a:ln>
        </p:spPr>
        <p:txBody>
          <a:bodyPr wrap="square" lIns="45719" rIns="45719">
            <a:spAutoFit/>
          </a:bodyPr>
          <a:lstStyle>
            <a:lvl1pPr algn="ctr">
              <a:lnSpc>
                <a:spcPts val="9200"/>
              </a:lnSpc>
              <a:defRPr sz="2400">
                <a:solidFill>
                  <a:srgbClr val="198FF3"/>
                </a:solidFill>
                <a:latin typeface="方正黑体简体"/>
                <a:ea typeface="方正黑体简体"/>
                <a:cs typeface="方正黑体简体"/>
                <a:sym typeface="方正黑体简体"/>
              </a:defRPr>
            </a:lvl1pPr>
          </a:lstStyle>
          <a:p>
            <a:r>
              <a:rPr lang="zh-CN" altLang="en-US" dirty="0"/>
              <a:t>学科定制</a:t>
            </a:r>
            <a:endParaRPr dirty="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03 产品功能-版本"/>
          <p:cNvSpPr txBox="1"/>
          <p:nvPr/>
        </p:nvSpPr>
        <p:spPr>
          <a:xfrm>
            <a:off x="-387342" y="-250993"/>
            <a:ext cx="2582863" cy="1050416"/>
          </a:xfrm>
          <a:prstGeom prst="rect">
            <a:avLst/>
          </a:prstGeom>
          <a:ln w="12700">
            <a:miter lim="400000"/>
          </a:ln>
        </p:spPr>
        <p:txBody>
          <a:bodyPr wrap="square" lIns="45719" rIns="45719">
            <a:spAutoFit/>
          </a:bodyPr>
          <a:lstStyle>
            <a:lvl1pPr algn="ctr">
              <a:lnSpc>
                <a:spcPts val="9200"/>
              </a:lnSpc>
              <a:defRPr sz="2400">
                <a:solidFill>
                  <a:srgbClr val="198FF3"/>
                </a:solidFill>
                <a:latin typeface="方正黑体简体"/>
                <a:ea typeface="方正黑体简体"/>
                <a:cs typeface="方正黑体简体"/>
                <a:sym typeface="方正黑体简体"/>
              </a:defRPr>
            </a:lvl1pPr>
          </a:lstStyle>
          <a:p>
            <a:r>
              <a:rPr lang="zh-CN" altLang="en-US" dirty="0"/>
              <a:t>期刊定制</a:t>
            </a:r>
            <a:endParaRPr dirty="0"/>
          </a:p>
        </p:txBody>
      </p:sp>
      <p:pic>
        <p:nvPicPr>
          <p:cNvPr id="6" name="图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88184" y="0"/>
            <a:ext cx="7362826" cy="7089350"/>
          </a:xfrm>
          <a:prstGeom prst="rect">
            <a:avLst/>
          </a:prstGeom>
        </p:spPr>
      </p:pic>
      <p:sp>
        <p:nvSpPr>
          <p:cNvPr id="8" name="矩形 7"/>
          <p:cNvSpPr/>
          <p:nvPr/>
        </p:nvSpPr>
        <p:spPr>
          <a:xfrm>
            <a:off x="238125" y="1523854"/>
            <a:ext cx="4610100" cy="3372142"/>
          </a:xfrm>
          <a:prstGeom prst="rect">
            <a:avLst/>
          </a:prstGeom>
        </p:spPr>
        <p:txBody>
          <a:bodyPr wrap="square">
            <a:spAutoFit/>
          </a:bodyPr>
          <a:lstStyle/>
          <a:p>
            <a:pPr>
              <a:lnSpc>
                <a:spcPct val="150000"/>
              </a:lnSpc>
            </a:pPr>
            <a:r>
              <a:rPr lang="zh-CN" altLang="en-US" dirty="0">
                <a:solidFill>
                  <a:srgbClr val="666666"/>
                </a:solidFill>
                <a:latin typeface="Arial" panose="020B0604020202090204" pitchFamily="34" charset="0"/>
              </a:rPr>
              <a:t>期刊以学科分类展示，</a:t>
            </a:r>
            <a:r>
              <a:rPr lang="zh-CN" altLang="en-US" dirty="0">
                <a:solidFill>
                  <a:srgbClr val="FF0000"/>
                </a:solidFill>
                <a:latin typeface="Arial" panose="020B0604020202090204" pitchFamily="34" charset="0"/>
              </a:rPr>
              <a:t>分两级学科</a:t>
            </a:r>
            <a:r>
              <a:rPr lang="zh-CN" altLang="en-US" dirty="0">
                <a:solidFill>
                  <a:srgbClr val="666666"/>
                </a:solidFill>
                <a:latin typeface="Arial" panose="020B0604020202090204" pitchFamily="34" charset="0"/>
              </a:rPr>
              <a:t>，一级分为七大学科分类，每个一级下左侧展示二级分类，右侧展示期刊。</a:t>
            </a:r>
            <a:endParaRPr lang="en-US" altLang="zh-CN" dirty="0">
              <a:solidFill>
                <a:srgbClr val="666666"/>
              </a:solidFill>
              <a:latin typeface="Arial" panose="020B0604020202090204" pitchFamily="34" charset="0"/>
            </a:endParaRPr>
          </a:p>
          <a:p>
            <a:pPr>
              <a:lnSpc>
                <a:spcPct val="150000"/>
              </a:lnSpc>
            </a:pPr>
            <a:r>
              <a:rPr lang="zh-CN" altLang="en-US" dirty="0">
                <a:solidFill>
                  <a:srgbClr val="666666"/>
                </a:solidFill>
                <a:latin typeface="Arial" panose="020B0604020202090204" pitchFamily="34" charset="0"/>
              </a:rPr>
              <a:t>期刊有</a:t>
            </a:r>
            <a:r>
              <a:rPr lang="zh-CN" altLang="en-US" dirty="0">
                <a:solidFill>
                  <a:srgbClr val="FF0000"/>
                </a:solidFill>
                <a:latin typeface="Arial" panose="020B0604020202090204" pitchFamily="34" charset="0"/>
              </a:rPr>
              <a:t>三种排序方式</a:t>
            </a:r>
            <a:r>
              <a:rPr lang="zh-CN" altLang="en-US" dirty="0">
                <a:solidFill>
                  <a:srgbClr val="666666"/>
                </a:solidFill>
                <a:latin typeface="Arial" panose="020B0604020202090204" pitchFamily="34" charset="0"/>
              </a:rPr>
              <a:t>，分别为：综合影响力、国际影响力、国内影响力；</a:t>
            </a:r>
            <a:endParaRPr lang="en-US" altLang="zh-CN" dirty="0">
              <a:solidFill>
                <a:srgbClr val="666666"/>
              </a:solidFill>
              <a:latin typeface="Arial" panose="020B0604020202090204" pitchFamily="34" charset="0"/>
            </a:endParaRPr>
          </a:p>
          <a:p>
            <a:pPr>
              <a:lnSpc>
                <a:spcPct val="150000"/>
              </a:lnSpc>
            </a:pPr>
            <a:r>
              <a:rPr lang="zh-CN" altLang="en-US" dirty="0">
                <a:solidFill>
                  <a:srgbClr val="666666"/>
                </a:solidFill>
                <a:latin typeface="Arial" panose="020B0604020202090204" pitchFamily="34" charset="0"/>
              </a:rPr>
              <a:t>通过点击期刊右侧的定制按钮，完成或者取消定制，也可以点击单条记录进入期刊详情页查看详细信息，在详情页完成定制。 </a:t>
            </a:r>
            <a:endParaRPr lang="en-US" altLang="zh-CN" dirty="0">
              <a:solidFill>
                <a:srgbClr val="666666"/>
              </a:solidFill>
              <a:latin typeface="Arial" panose="020B0604020202090204" pitchFamily="34" charset="0"/>
            </a:endParaRP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stretch>
            <a:fillRect/>
          </a:stretch>
        </p:blipFill>
        <p:spPr>
          <a:xfrm>
            <a:off x="311895" y="212261"/>
            <a:ext cx="4981575" cy="3971925"/>
          </a:xfrm>
          <a:prstGeom prst="rect">
            <a:avLst/>
          </a:prstGeom>
        </p:spPr>
      </p:pic>
      <p:pic>
        <p:nvPicPr>
          <p:cNvPr id="12" name="图片 11"/>
          <p:cNvPicPr>
            <a:picLocks noChangeAspect="1"/>
          </p:cNvPicPr>
          <p:nvPr/>
        </p:nvPicPr>
        <p:blipFill>
          <a:blip r:embed="rId3" cstate="print"/>
          <a:stretch>
            <a:fillRect/>
          </a:stretch>
        </p:blipFill>
        <p:spPr>
          <a:xfrm>
            <a:off x="3259980" y="1192132"/>
            <a:ext cx="4981575" cy="3981450"/>
          </a:xfrm>
          <a:prstGeom prst="rect">
            <a:avLst/>
          </a:prstGeom>
        </p:spPr>
      </p:pic>
      <p:pic>
        <p:nvPicPr>
          <p:cNvPr id="5" name="图片 4"/>
          <p:cNvPicPr>
            <a:picLocks noChangeAspect="1"/>
          </p:cNvPicPr>
          <p:nvPr/>
        </p:nvPicPr>
        <p:blipFill>
          <a:blip r:embed="rId4" cstate="print"/>
          <a:stretch>
            <a:fillRect/>
          </a:stretch>
        </p:blipFill>
        <p:spPr>
          <a:xfrm>
            <a:off x="7068821" y="2772078"/>
            <a:ext cx="4943475" cy="3381375"/>
          </a:xfrm>
          <a:prstGeom prst="rect">
            <a:avLst/>
          </a:prstGeom>
        </p:spPr>
      </p:pic>
      <p:pic>
        <p:nvPicPr>
          <p:cNvPr id="6" name="图片 5" descr="中国知网Logo"/>
          <p:cNvPicPr>
            <a:picLocks noChangeAspect="1"/>
          </p:cNvPicPr>
          <p:nvPr/>
        </p:nvPicPr>
        <p:blipFill>
          <a:blip r:embed="rId5" cstate="print"/>
          <a:stretch>
            <a:fillRect/>
          </a:stretch>
        </p:blipFill>
        <p:spPr>
          <a:xfrm>
            <a:off x="10127957" y="2940"/>
            <a:ext cx="2129155" cy="1011555"/>
          </a:xfrm>
          <a:prstGeom prst="rect">
            <a:avLst/>
          </a:prstGeom>
        </p:spPr>
      </p:pic>
      <p:grpSp>
        <p:nvGrpSpPr>
          <p:cNvPr id="7" name="成组"/>
          <p:cNvGrpSpPr/>
          <p:nvPr/>
        </p:nvGrpSpPr>
        <p:grpSpPr>
          <a:xfrm>
            <a:off x="10215067" y="6369092"/>
            <a:ext cx="1797228" cy="408941"/>
            <a:chOff x="0" y="0"/>
            <a:chExt cx="1797226" cy="408940"/>
          </a:xfrm>
        </p:grpSpPr>
        <p:pic>
          <p:nvPicPr>
            <p:cNvPr id="8" name="Icon1024x1024副本.png" descr="Icon1024x1024副本.png"/>
            <p:cNvPicPr>
              <a:picLocks noChangeAspect="1"/>
            </p:cNvPicPr>
            <p:nvPr/>
          </p:nvPicPr>
          <p:blipFill>
            <a:blip r:embed="rId6" cstate="print"/>
            <a:stretch>
              <a:fillRect/>
            </a:stretch>
          </p:blipFill>
          <p:spPr>
            <a:xfrm>
              <a:off x="0" y="4191"/>
              <a:ext cx="317500" cy="317501"/>
            </a:xfrm>
            <a:prstGeom prst="rect">
              <a:avLst/>
            </a:prstGeom>
            <a:ln w="12700" cap="flat">
              <a:noFill/>
              <a:miter lim="400000"/>
              <a:headEnd/>
              <a:tailEnd/>
            </a:ln>
            <a:effectLst/>
          </p:spPr>
        </p:pic>
        <p:sp>
          <p:nvSpPr>
            <p:cNvPr id="9"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t>全球学术快报</a:t>
              </a:r>
            </a:p>
          </p:txBody>
        </p:sp>
      </p:grpSp>
      <p:sp>
        <p:nvSpPr>
          <p:cNvPr id="13" name="03 产品功能-版本"/>
          <p:cNvSpPr txBox="1"/>
          <p:nvPr/>
        </p:nvSpPr>
        <p:spPr>
          <a:xfrm>
            <a:off x="5507086" y="-200157"/>
            <a:ext cx="2582863" cy="1050416"/>
          </a:xfrm>
          <a:prstGeom prst="rect">
            <a:avLst/>
          </a:prstGeom>
          <a:ln w="12700">
            <a:miter lim="400000"/>
          </a:ln>
        </p:spPr>
        <p:txBody>
          <a:bodyPr wrap="square" lIns="45719" rIns="45719">
            <a:spAutoFit/>
          </a:bodyPr>
          <a:lstStyle>
            <a:lvl1pPr algn="ctr">
              <a:lnSpc>
                <a:spcPts val="9200"/>
              </a:lnSpc>
              <a:defRPr sz="2400">
                <a:solidFill>
                  <a:srgbClr val="198FF3"/>
                </a:solidFill>
                <a:latin typeface="方正黑体简体"/>
                <a:ea typeface="方正黑体简体"/>
                <a:cs typeface="方正黑体简体"/>
                <a:sym typeface="方正黑体简体"/>
              </a:defRPr>
            </a:lvl1pPr>
          </a:lstStyle>
          <a:p>
            <a:r>
              <a:rPr lang="zh-CN" altLang="en-US" dirty="0"/>
              <a:t>文献检索</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60" name="普通检索"/>
          <p:cNvSpPr txBox="1"/>
          <p:nvPr/>
        </p:nvSpPr>
        <p:spPr>
          <a:xfrm>
            <a:off x="601979" y="914030"/>
            <a:ext cx="1250579" cy="408941"/>
          </a:xfrm>
          <a:prstGeom prst="rect">
            <a:avLst/>
          </a:prstGeom>
          <a:ln w="12700">
            <a:miter lim="400000"/>
          </a:ln>
        </p:spPr>
        <p:txBody>
          <a:bodyPr wrap="none" lIns="45719" rIns="45719">
            <a:spAutoFit/>
          </a:bodyPr>
          <a:lstStyle>
            <a:lvl1pPr marL="231775" indent="-231775">
              <a:buSzPct val="100000"/>
              <a:buChar char="•"/>
              <a:defRPr b="1">
                <a:solidFill>
                  <a:srgbClr val="198FF3"/>
                </a:solidFill>
              </a:defRPr>
            </a:lvl1pPr>
          </a:lstStyle>
          <a:p>
            <a:r>
              <a:rPr dirty="0" err="1"/>
              <a:t>普通检索</a:t>
            </a:r>
            <a:endParaRPr dirty="0"/>
          </a:p>
        </p:txBody>
      </p:sp>
      <p:grpSp>
        <p:nvGrpSpPr>
          <p:cNvPr id="563" name="成组"/>
          <p:cNvGrpSpPr/>
          <p:nvPr/>
        </p:nvGrpSpPr>
        <p:grpSpPr>
          <a:xfrm>
            <a:off x="10215067" y="6369092"/>
            <a:ext cx="1797228" cy="408941"/>
            <a:chOff x="0" y="0"/>
            <a:chExt cx="1797226" cy="408940"/>
          </a:xfrm>
        </p:grpSpPr>
        <p:pic>
          <p:nvPicPr>
            <p:cNvPr id="561" name="Icon1024x1024副本.png" descr="Icon1024x1024副本.png"/>
            <p:cNvPicPr>
              <a:picLocks noChangeAspect="1"/>
            </p:cNvPicPr>
            <p:nvPr/>
          </p:nvPicPr>
          <p:blipFill>
            <a:blip r:embed="rId2" cstate="print"/>
            <a:stretch>
              <a:fillRect/>
            </a:stretch>
          </p:blipFill>
          <p:spPr>
            <a:xfrm>
              <a:off x="0" y="4191"/>
              <a:ext cx="317500" cy="317501"/>
            </a:xfrm>
            <a:prstGeom prst="rect">
              <a:avLst/>
            </a:prstGeom>
            <a:ln w="12700" cap="flat">
              <a:noFill/>
              <a:miter lim="400000"/>
              <a:headEnd/>
              <a:tailEnd/>
            </a:ln>
            <a:effectLst/>
          </p:spPr>
        </p:pic>
        <p:sp>
          <p:nvSpPr>
            <p:cNvPr id="562"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t>全球学术快报</a:t>
              </a:r>
            </a:p>
          </p:txBody>
        </p:sp>
      </p:grpSp>
      <p:pic>
        <p:nvPicPr>
          <p:cNvPr id="564" name="普通检索.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17623" y="2940"/>
            <a:ext cx="3773644" cy="8178469"/>
          </a:xfrm>
          <a:prstGeom prst="rect">
            <a:avLst/>
          </a:prstGeom>
          <a:ln w="12700" cap="flat">
            <a:noFill/>
            <a:miter lim="400000"/>
            <a:headEnd/>
            <a:tailEnd/>
          </a:ln>
          <a:effectLst/>
        </p:spPr>
      </p:pic>
      <p:pic>
        <p:nvPicPr>
          <p:cNvPr id="568" name="关键词匹配.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35997" y="0"/>
            <a:ext cx="3383974" cy="7333952"/>
          </a:xfrm>
          <a:prstGeom prst="rect">
            <a:avLst/>
          </a:prstGeom>
          <a:ln w="12700" cap="flat">
            <a:noFill/>
            <a:miter lim="400000"/>
            <a:headEnd/>
            <a:tailEnd/>
          </a:ln>
          <a:effectLst/>
        </p:spPr>
      </p:pic>
      <p:sp>
        <p:nvSpPr>
          <p:cNvPr id="582" name="搜索记录与近期热词"/>
          <p:cNvSpPr txBox="1"/>
          <p:nvPr/>
        </p:nvSpPr>
        <p:spPr>
          <a:xfrm>
            <a:off x="32268" y="3121225"/>
            <a:ext cx="2351924"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搜索</a:t>
            </a:r>
            <a:r>
              <a:rPr lang="zh-CN" altLang="en-US" sz="1800" dirty="0"/>
              <a:t>历史</a:t>
            </a:r>
            <a:r>
              <a:rPr sz="1800" dirty="0" err="1"/>
              <a:t>与</a:t>
            </a:r>
            <a:r>
              <a:rPr lang="zh-CN" altLang="en-US" sz="1800" dirty="0"/>
              <a:t>最近</a:t>
            </a:r>
            <a:r>
              <a:rPr sz="1800" dirty="0" err="1"/>
              <a:t>热词</a:t>
            </a:r>
            <a:endParaRPr sz="1800" dirty="0"/>
          </a:p>
        </p:txBody>
      </p:sp>
      <p:sp>
        <p:nvSpPr>
          <p:cNvPr id="583" name="关键词自动补全"/>
          <p:cNvSpPr txBox="1"/>
          <p:nvPr/>
        </p:nvSpPr>
        <p:spPr>
          <a:xfrm>
            <a:off x="9980726" y="3171538"/>
            <a:ext cx="2069795" cy="400108"/>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2000" dirty="0" err="1"/>
              <a:t>关键词自动补全</a:t>
            </a:r>
            <a:endParaRPr sz="2000" dirty="0"/>
          </a:p>
        </p:txBody>
      </p:sp>
      <p:pic>
        <p:nvPicPr>
          <p:cNvPr id="31" name="图片 30" descr="中国知网Logo"/>
          <p:cNvPicPr>
            <a:picLocks noChangeAspect="1"/>
          </p:cNvPicPr>
          <p:nvPr/>
        </p:nvPicPr>
        <p:blipFill>
          <a:blip r:embed="rId5" cstate="print"/>
          <a:stretch>
            <a:fillRect/>
          </a:stretch>
        </p:blipFill>
        <p:spPr>
          <a:xfrm>
            <a:off x="10127957" y="2940"/>
            <a:ext cx="2129155" cy="1011555"/>
          </a:xfrm>
          <a:prstGeom prst="rect">
            <a:avLst/>
          </a:prstGeom>
        </p:spPr>
      </p:pic>
      <p:sp>
        <p:nvSpPr>
          <p:cNvPr id="19" name="03 产品功能-版本"/>
          <p:cNvSpPr txBox="1"/>
          <p:nvPr/>
        </p:nvSpPr>
        <p:spPr>
          <a:xfrm>
            <a:off x="-387342" y="-250993"/>
            <a:ext cx="2582863" cy="1050416"/>
          </a:xfrm>
          <a:prstGeom prst="rect">
            <a:avLst/>
          </a:prstGeom>
          <a:ln w="12700">
            <a:miter lim="400000"/>
          </a:ln>
        </p:spPr>
        <p:txBody>
          <a:bodyPr wrap="square" lIns="45719" rIns="45719">
            <a:spAutoFit/>
          </a:bodyPr>
          <a:lstStyle>
            <a:lvl1pPr algn="ctr">
              <a:lnSpc>
                <a:spcPts val="9200"/>
              </a:lnSpc>
              <a:defRPr sz="2400">
                <a:solidFill>
                  <a:srgbClr val="198FF3"/>
                </a:solidFill>
                <a:latin typeface="方正黑体简体"/>
                <a:ea typeface="方正黑体简体"/>
                <a:cs typeface="方正黑体简体"/>
                <a:sym typeface="方正黑体简体"/>
              </a:defRPr>
            </a:lvl1pPr>
          </a:lstStyle>
          <a:p>
            <a:r>
              <a:rPr lang="zh-CN" altLang="en-US" dirty="0"/>
              <a:t>文献检索</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anim calcmode="lin" valueType="num">
                                      <p:cBhvr>
                                        <p:cTn id="8" dur="1000" fill="hold"/>
                                        <p:tgtEl>
                                          <p:spTgt spid="568"/>
                                        </p:tgtEl>
                                        <p:attrNameLst>
                                          <p:attrName>ppt_x</p:attrName>
                                        </p:attrNameLst>
                                      </p:cBhvr>
                                      <p:tavLst>
                                        <p:tav tm="0">
                                          <p:val>
                                            <p:strVal val="#ppt_x"/>
                                          </p:val>
                                        </p:tav>
                                        <p:tav tm="100000">
                                          <p:val>
                                            <p:strVal val="#ppt_x"/>
                                          </p:val>
                                        </p:tav>
                                      </p:tavLst>
                                    </p:anim>
                                    <p:anim calcmode="lin" valueType="num">
                                      <p:cBhvr>
                                        <p:cTn id="9" dur="1000" fill="hold"/>
                                        <p:tgtEl>
                                          <p:spTgt spid="5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3"/>
                                        </p:tgtEl>
                                        <p:attrNameLst>
                                          <p:attrName>style.visibility</p:attrName>
                                        </p:attrNameLst>
                                      </p:cBhvr>
                                      <p:to>
                                        <p:strVal val="visible"/>
                                      </p:to>
                                    </p:set>
                                    <p:animEffect transition="in" filter="fade">
                                      <p:cBhvr>
                                        <p:cTn id="14" dur="1000"/>
                                        <p:tgtEl>
                                          <p:spTgt spid="583"/>
                                        </p:tgtEl>
                                      </p:cBhvr>
                                    </p:animEffect>
                                    <p:anim calcmode="lin" valueType="num">
                                      <p:cBhvr>
                                        <p:cTn id="15" dur="1000" fill="hold"/>
                                        <p:tgtEl>
                                          <p:spTgt spid="583"/>
                                        </p:tgtEl>
                                        <p:attrNameLst>
                                          <p:attrName>ppt_x</p:attrName>
                                        </p:attrNameLst>
                                      </p:cBhvr>
                                      <p:tavLst>
                                        <p:tav tm="0">
                                          <p:val>
                                            <p:strVal val="#ppt_x"/>
                                          </p:val>
                                        </p:tav>
                                        <p:tav tm="100000">
                                          <p:val>
                                            <p:strVal val="#ppt_x"/>
                                          </p:val>
                                        </p:tav>
                                      </p:tavLst>
                                    </p:anim>
                                    <p:anim calcmode="lin" valueType="num">
                                      <p:cBhvr>
                                        <p:cTn id="16" dur="1000" fill="hold"/>
                                        <p:tgtEl>
                                          <p:spTgt spid="5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24" name="普通检索.png"/>
          <p:cNvPicPr>
            <a:picLocks noChangeAspect="1"/>
          </p:cNvPicPr>
          <p:nvPr/>
        </p:nvPicPr>
        <p:blipFill rotWithShape="1">
          <a:blip r:embed="rId2" cstate="print">
            <a:extLst>
              <a:ext uri="{28A0092B-C50C-407E-A947-70E740481C1C}">
                <a14:useLocalDpi xmlns:a14="http://schemas.microsoft.com/office/drawing/2010/main" xmlns="" val="0"/>
              </a:ext>
            </a:extLst>
          </a:blip>
          <a:srcRect r="1065" b="23288"/>
          <a:stretch>
            <a:fillRect/>
          </a:stretch>
        </p:blipFill>
        <p:spPr>
          <a:xfrm>
            <a:off x="735481" y="624810"/>
            <a:ext cx="3962103" cy="6657975"/>
          </a:xfrm>
          <a:prstGeom prst="rect">
            <a:avLst/>
          </a:prstGeom>
          <a:ln w="12700" cap="flat">
            <a:noFill/>
            <a:miter lim="400000"/>
            <a:headEnd/>
            <a:tailEnd/>
          </a:ln>
          <a:effectLst/>
        </p:spPr>
      </p:pic>
      <p:sp>
        <p:nvSpPr>
          <p:cNvPr id="626" name="高级检索框"/>
          <p:cNvSpPr txBox="1"/>
          <p:nvPr/>
        </p:nvSpPr>
        <p:spPr>
          <a:xfrm>
            <a:off x="287371" y="223730"/>
            <a:ext cx="1323437" cy="461663"/>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pPr marL="0" indent="0">
              <a:buNone/>
            </a:pPr>
            <a:r>
              <a:rPr sz="2400" dirty="0" err="1"/>
              <a:t>高级检索</a:t>
            </a:r>
            <a:endParaRPr sz="2400" dirty="0"/>
          </a:p>
        </p:txBody>
      </p:sp>
      <p:grpSp>
        <p:nvGrpSpPr>
          <p:cNvPr id="631" name="成组"/>
          <p:cNvGrpSpPr/>
          <p:nvPr/>
        </p:nvGrpSpPr>
        <p:grpSpPr>
          <a:xfrm>
            <a:off x="5085603" y="104775"/>
            <a:ext cx="3360243" cy="6824333"/>
            <a:chOff x="0" y="0"/>
            <a:chExt cx="1988308" cy="4489297"/>
          </a:xfrm>
        </p:grpSpPr>
        <p:sp>
          <p:nvSpPr>
            <p:cNvPr id="628" name="条件-精确、模糊"/>
            <p:cNvSpPr txBox="1"/>
            <p:nvPr/>
          </p:nvSpPr>
          <p:spPr>
            <a:xfrm>
              <a:off x="0" y="0"/>
              <a:ext cx="1186789" cy="242959"/>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条件-精确、模糊</a:t>
              </a:r>
              <a:endParaRPr sz="1800" dirty="0"/>
            </a:p>
          </p:txBody>
        </p:sp>
        <p:pic>
          <p:nvPicPr>
            <p:cNvPr id="629" name="高级检索-精确.png" descr="高级检索-精确.png"/>
            <p:cNvPicPr>
              <a:picLocks noChangeAspect="1"/>
            </p:cNvPicPr>
            <p:nvPr/>
          </p:nvPicPr>
          <p:blipFill>
            <a:blip r:embed="rId3" cstate="print"/>
            <a:stretch>
              <a:fillRect/>
            </a:stretch>
          </p:blipFill>
          <p:spPr>
            <a:xfrm>
              <a:off x="46579" y="343900"/>
              <a:ext cx="1914439" cy="4145397"/>
            </a:xfrm>
            <a:prstGeom prst="rect">
              <a:avLst/>
            </a:prstGeom>
            <a:ln w="12700" cap="flat">
              <a:noFill/>
              <a:miter lim="400000"/>
              <a:headEnd/>
              <a:tailEnd/>
            </a:ln>
            <a:effectLst/>
          </p:spPr>
        </p:pic>
        <p:sp>
          <p:nvSpPr>
            <p:cNvPr id="630" name="矩形"/>
            <p:cNvSpPr/>
            <p:nvPr/>
          </p:nvSpPr>
          <p:spPr>
            <a:xfrm>
              <a:off x="1576582" y="1697867"/>
              <a:ext cx="411726" cy="421463"/>
            </a:xfrm>
            <a:prstGeom prst="rect">
              <a:avLst/>
            </a:prstGeom>
            <a:solidFill>
              <a:srgbClr val="198FF3">
                <a:alpha val="0"/>
              </a:srgbClr>
            </a:solidFill>
            <a:ln w="38100" cap="flat">
              <a:solidFill>
                <a:srgbClr val="FE454A"/>
              </a:solidFill>
              <a:prstDash val="solid"/>
              <a:miter lim="800000"/>
            </a:ln>
            <a:effectLst/>
          </p:spPr>
          <p:txBody>
            <a:bodyPr wrap="square" lIns="45719" tIns="45719" rIns="45719" bIns="45719" numCol="1" anchor="ctr">
              <a:noAutofit/>
            </a:bodyPr>
            <a:lstStyle/>
            <a:p>
              <a:endParaRPr/>
            </a:p>
          </p:txBody>
        </p:sp>
      </p:grpSp>
      <p:grpSp>
        <p:nvGrpSpPr>
          <p:cNvPr id="635" name="成组"/>
          <p:cNvGrpSpPr/>
          <p:nvPr/>
        </p:nvGrpSpPr>
        <p:grpSpPr>
          <a:xfrm>
            <a:off x="8768358" y="104775"/>
            <a:ext cx="3149277" cy="6753227"/>
            <a:chOff x="0" y="0"/>
            <a:chExt cx="1951783" cy="4493049"/>
          </a:xfrm>
        </p:grpSpPr>
        <p:sp>
          <p:nvSpPr>
            <p:cNvPr id="632" name="条件-并且、或者、不含"/>
            <p:cNvSpPr txBox="1"/>
            <p:nvPr/>
          </p:nvSpPr>
          <p:spPr>
            <a:xfrm>
              <a:off x="0" y="0"/>
              <a:ext cx="1672209" cy="245722"/>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条件-并且、或者、不含</a:t>
              </a:r>
              <a:endParaRPr sz="1800" dirty="0"/>
            </a:p>
          </p:txBody>
        </p:sp>
        <p:pic>
          <p:nvPicPr>
            <p:cNvPr id="633" name="高级检索-或者.png" descr="高级检索-或者.png"/>
            <p:cNvPicPr>
              <a:picLocks noChangeAspect="1"/>
            </p:cNvPicPr>
            <p:nvPr/>
          </p:nvPicPr>
          <p:blipFill>
            <a:blip r:embed="rId4" cstate="print"/>
            <a:stretch>
              <a:fillRect/>
            </a:stretch>
          </p:blipFill>
          <p:spPr>
            <a:xfrm>
              <a:off x="33878" y="340148"/>
              <a:ext cx="1917905" cy="4152901"/>
            </a:xfrm>
            <a:prstGeom prst="rect">
              <a:avLst/>
            </a:prstGeom>
            <a:ln w="12700" cap="flat">
              <a:noFill/>
              <a:miter lim="400000"/>
              <a:headEnd/>
              <a:tailEnd/>
            </a:ln>
            <a:effectLst/>
          </p:spPr>
        </p:pic>
        <p:sp>
          <p:nvSpPr>
            <p:cNvPr id="634" name="矩形"/>
            <p:cNvSpPr/>
            <p:nvPr/>
          </p:nvSpPr>
          <p:spPr>
            <a:xfrm>
              <a:off x="52928" y="2021717"/>
              <a:ext cx="411727" cy="656413"/>
            </a:xfrm>
            <a:prstGeom prst="rect">
              <a:avLst/>
            </a:prstGeom>
            <a:solidFill>
              <a:srgbClr val="198FF3">
                <a:alpha val="0"/>
              </a:srgbClr>
            </a:solidFill>
            <a:ln w="38100" cap="flat">
              <a:solidFill>
                <a:srgbClr val="FE454A"/>
              </a:solidFill>
              <a:prstDash val="solid"/>
              <a:miter lim="8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anim calcmode="lin" valueType="num">
                                      <p:cBhvr>
                                        <p:cTn id="8" dur="1000" fill="hold"/>
                                        <p:tgtEl>
                                          <p:spTgt spid="631"/>
                                        </p:tgtEl>
                                        <p:attrNameLst>
                                          <p:attrName>ppt_x</p:attrName>
                                        </p:attrNameLst>
                                      </p:cBhvr>
                                      <p:tavLst>
                                        <p:tav tm="0">
                                          <p:val>
                                            <p:strVal val="#ppt_x"/>
                                          </p:val>
                                        </p:tav>
                                        <p:tav tm="100000">
                                          <p:val>
                                            <p:strVal val="#ppt_x"/>
                                          </p:val>
                                        </p:tav>
                                      </p:tavLst>
                                    </p:anim>
                                    <p:anim calcmode="lin" valueType="num">
                                      <p:cBhvr>
                                        <p:cTn id="9" dur="1000" fill="hold"/>
                                        <p:tgtEl>
                                          <p:spTgt spid="6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35"/>
                                        </p:tgtEl>
                                        <p:attrNameLst>
                                          <p:attrName>style.visibility</p:attrName>
                                        </p:attrNameLst>
                                      </p:cBhvr>
                                      <p:to>
                                        <p:strVal val="visible"/>
                                      </p:to>
                                    </p:set>
                                    <p:animEffect transition="in" filter="fade">
                                      <p:cBhvr>
                                        <p:cTn id="14" dur="1000"/>
                                        <p:tgtEl>
                                          <p:spTgt spid="635"/>
                                        </p:tgtEl>
                                      </p:cBhvr>
                                    </p:animEffect>
                                    <p:anim calcmode="lin" valueType="num">
                                      <p:cBhvr>
                                        <p:cTn id="15" dur="1000" fill="hold"/>
                                        <p:tgtEl>
                                          <p:spTgt spid="635"/>
                                        </p:tgtEl>
                                        <p:attrNameLst>
                                          <p:attrName>ppt_x</p:attrName>
                                        </p:attrNameLst>
                                      </p:cBhvr>
                                      <p:tavLst>
                                        <p:tav tm="0">
                                          <p:val>
                                            <p:strVal val="#ppt_x"/>
                                          </p:val>
                                        </p:tav>
                                        <p:tav tm="100000">
                                          <p:val>
                                            <p:strVal val="#ppt_x"/>
                                          </p:val>
                                        </p:tav>
                                      </p:tavLst>
                                    </p:anim>
                                    <p:anim calcmode="lin" valueType="num">
                                      <p:cBhvr>
                                        <p:cTn id="16" dur="1000" fill="hold"/>
                                        <p:tgtEl>
                                          <p:spTgt spid="6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03 产品功能-版本"/>
          <p:cNvSpPr txBox="1"/>
          <p:nvPr/>
        </p:nvSpPr>
        <p:spPr>
          <a:xfrm>
            <a:off x="-387342" y="-250993"/>
            <a:ext cx="2582863" cy="1050416"/>
          </a:xfrm>
          <a:prstGeom prst="rect">
            <a:avLst/>
          </a:prstGeom>
          <a:ln w="12700">
            <a:miter lim="400000"/>
          </a:ln>
        </p:spPr>
        <p:txBody>
          <a:bodyPr wrap="square" lIns="45719" rIns="45719">
            <a:spAutoFit/>
          </a:bodyPr>
          <a:lstStyle>
            <a:lvl1pPr algn="ctr">
              <a:lnSpc>
                <a:spcPts val="9200"/>
              </a:lnSpc>
              <a:defRPr sz="2400">
                <a:solidFill>
                  <a:srgbClr val="198FF3"/>
                </a:solidFill>
                <a:latin typeface="方正黑体简体"/>
                <a:ea typeface="方正黑体简体"/>
                <a:cs typeface="方正黑体简体"/>
                <a:sym typeface="方正黑体简体"/>
              </a:defRPr>
            </a:lvl1pPr>
          </a:lstStyle>
          <a:p>
            <a:r>
              <a:rPr lang="zh-CN" altLang="en-US" dirty="0"/>
              <a:t>文献检索</a:t>
            </a:r>
            <a:endParaRPr dirty="0"/>
          </a:p>
        </p:txBody>
      </p:sp>
      <p:sp>
        <p:nvSpPr>
          <p:cNvPr id="6" name="检索中英切换-中文"/>
          <p:cNvSpPr txBox="1"/>
          <p:nvPr/>
        </p:nvSpPr>
        <p:spPr>
          <a:xfrm>
            <a:off x="444219" y="1878998"/>
            <a:ext cx="3198496" cy="400108"/>
          </a:xfrm>
          <a:prstGeom prst="rect">
            <a:avLst/>
          </a:prstGeom>
          <a:noFill/>
          <a:ln w="12700" cap="flat">
            <a:noFill/>
            <a:miter lim="400000"/>
          </a:ln>
          <a:effectLst/>
        </p:spPr>
        <p:txBody>
          <a:bodyPr wrap="square" lIns="45719" tIns="45719" rIns="45719" bIns="45719" numCol="1" anchor="t">
            <a:spAutoFit/>
          </a:bodyPr>
          <a:lstStyle>
            <a:lvl1pPr marL="180340" indent="-180340">
              <a:buSzPct val="100000"/>
              <a:buChar char="•"/>
              <a:defRPr sz="1400" b="1">
                <a:solidFill>
                  <a:srgbClr val="198FF3"/>
                </a:solidFill>
              </a:defRPr>
            </a:lvl1pPr>
          </a:lstStyle>
          <a:p>
            <a:r>
              <a:rPr sz="2000" dirty="0" err="1"/>
              <a:t>检索中英切换</a:t>
            </a:r>
            <a:endParaRPr sz="2000" dirty="0"/>
          </a:p>
        </p:txBody>
      </p:sp>
      <p:pic>
        <p:nvPicPr>
          <p:cNvPr id="7" name="图片 6"/>
          <p:cNvPicPr>
            <a:picLocks noChangeAspect="1"/>
          </p:cNvPicPr>
          <p:nvPr/>
        </p:nvPicPr>
        <p:blipFill>
          <a:blip r:embed="rId2" cstate="print"/>
          <a:stretch>
            <a:fillRect/>
          </a:stretch>
        </p:blipFill>
        <p:spPr>
          <a:xfrm>
            <a:off x="2356840" y="0"/>
            <a:ext cx="3415310" cy="6981825"/>
          </a:xfrm>
          <a:prstGeom prst="rect">
            <a:avLst/>
          </a:prstGeom>
        </p:spPr>
      </p:pic>
      <p:sp>
        <p:nvSpPr>
          <p:cNvPr id="8" name="筛选方式"/>
          <p:cNvSpPr txBox="1"/>
          <p:nvPr/>
        </p:nvSpPr>
        <p:spPr>
          <a:xfrm>
            <a:off x="6096000" y="1878998"/>
            <a:ext cx="1659427"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lang="zh-CN" altLang="en-US" sz="1800" dirty="0"/>
              <a:t>二次</a:t>
            </a:r>
            <a:r>
              <a:rPr sz="1800" dirty="0" err="1"/>
              <a:t>筛选方式</a:t>
            </a:r>
            <a:endParaRPr sz="1800" dirty="0"/>
          </a:p>
        </p:txBody>
      </p:sp>
      <p:pic>
        <p:nvPicPr>
          <p:cNvPr id="9" name="图片 8"/>
          <p:cNvPicPr>
            <a:picLocks noChangeAspect="1"/>
          </p:cNvPicPr>
          <p:nvPr/>
        </p:nvPicPr>
        <p:blipFill rotWithShape="1">
          <a:blip r:embed="rId3" cstate="print"/>
          <a:srcRect b="49584"/>
          <a:stretch>
            <a:fillRect/>
          </a:stretch>
        </p:blipFill>
        <p:spPr>
          <a:xfrm>
            <a:off x="7913188" y="-98543"/>
            <a:ext cx="3230879" cy="3527543"/>
          </a:xfrm>
          <a:prstGeom prst="rect">
            <a:avLst/>
          </a:prstGeom>
        </p:spPr>
      </p:pic>
      <p:pic>
        <p:nvPicPr>
          <p:cNvPr id="10" name="图片 9"/>
          <p:cNvPicPr>
            <a:picLocks noChangeAspect="1"/>
          </p:cNvPicPr>
          <p:nvPr/>
        </p:nvPicPr>
        <p:blipFill rotWithShape="1">
          <a:blip r:embed="rId4" cstate="print"/>
          <a:srcRect t="12604" r="1659"/>
          <a:stretch>
            <a:fillRect/>
          </a:stretch>
        </p:blipFill>
        <p:spPr>
          <a:xfrm>
            <a:off x="7913188" y="3621542"/>
            <a:ext cx="3415310" cy="2993864"/>
          </a:xfrm>
          <a:prstGeom prst="rect">
            <a:avLst/>
          </a:prstGeom>
        </p:spPr>
      </p:pic>
      <p:sp>
        <p:nvSpPr>
          <p:cNvPr id="11" name="筛选方式"/>
          <p:cNvSpPr txBox="1"/>
          <p:nvPr/>
        </p:nvSpPr>
        <p:spPr>
          <a:xfrm>
            <a:off x="6152607" y="4867904"/>
            <a:ext cx="1197762"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lang="zh-CN" altLang="en-US" sz="1800" dirty="0"/>
              <a:t>二次排序</a:t>
            </a:r>
            <a:endParaRPr sz="18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sp>
        <p:nvSpPr>
          <p:cNvPr id="6" name="文本框 5"/>
          <p:cNvSpPr txBox="1"/>
          <p:nvPr/>
        </p:nvSpPr>
        <p:spPr>
          <a:xfrm>
            <a:off x="1652270" y="1605915"/>
            <a:ext cx="8887460" cy="3646170"/>
          </a:xfrm>
          <a:prstGeom prst="rect">
            <a:avLst/>
          </a:prstGeom>
          <a:noFill/>
        </p:spPr>
        <p:txBody>
          <a:bodyPr wrap="square" rtlCol="0" anchor="t">
            <a:spAutoFit/>
          </a:bodyPr>
          <a:lstStyle/>
          <a:p>
            <a:pPr marL="342900" indent="-342900">
              <a:lnSpc>
                <a:spcPct val="150000"/>
              </a:lnSpc>
              <a:buFont typeface="Wingdings" panose="05000000000000000000" charset="0"/>
              <a:buChar char=""/>
            </a:pPr>
            <a:r>
              <a:rPr lang="zh-CN" altLang="en-US" sz="2200" b="1">
                <a:solidFill>
                  <a:srgbClr val="FFBF11"/>
                </a:solidFill>
                <a:latin typeface="宋体" panose="02010600030101010101" pitchFamily="2" charset="-122"/>
                <a:ea typeface="宋体" panose="02010600030101010101" pitchFamily="2" charset="-122"/>
                <a:sym typeface="+mn-ea"/>
              </a:rPr>
              <a:t>报刊</a:t>
            </a:r>
            <a:endParaRPr lang="zh-CN" altLang="en-US" sz="2200">
              <a:latin typeface="宋体" panose="02010600030101010101" pitchFamily="2" charset="-122"/>
              <a:ea typeface="宋体" panose="02010600030101010101" pitchFamily="2" charset="-122"/>
              <a:sym typeface="+mn-ea"/>
            </a:endParaRPr>
          </a:p>
          <a:p>
            <a:pPr>
              <a:lnSpc>
                <a:spcPct val="150000"/>
              </a:lnSpc>
            </a:pPr>
            <a:r>
              <a:rPr lang="zh-CN" altLang="en-US" sz="2200">
                <a:latin typeface="宋体" panose="02010600030101010101" pitchFamily="2" charset="-122"/>
                <a:ea typeface="宋体" panose="02010600030101010101" pitchFamily="2" charset="-122"/>
              </a:rPr>
              <a:t>在海量报刊资源中，图书馆会根据学校专业设置情况及读者阅读需求特点，甄选订购了中外文期刊，分别展列在报刊阅览室，以方便读者查阅。</a:t>
            </a:r>
          </a:p>
          <a:p>
            <a:pPr>
              <a:lnSpc>
                <a:spcPct val="150000"/>
              </a:lnSpc>
            </a:pPr>
            <a:endParaRPr lang="zh-CN" altLang="en-US" sz="2200">
              <a:latin typeface="宋体" panose="02010600030101010101" pitchFamily="2" charset="-122"/>
              <a:ea typeface="宋体" panose="02010600030101010101" pitchFamily="2" charset="-122"/>
            </a:endParaRPr>
          </a:p>
          <a:p>
            <a:pPr marL="342900" indent="-342900">
              <a:lnSpc>
                <a:spcPct val="150000"/>
              </a:lnSpc>
              <a:buFont typeface="Wingdings" panose="05000000000000000000" charset="0"/>
              <a:buChar char=""/>
            </a:pPr>
            <a:r>
              <a:rPr lang="zh-CN" altLang="en-US" sz="2200" b="1">
                <a:solidFill>
                  <a:srgbClr val="FFBF11"/>
                </a:solidFill>
                <a:latin typeface="宋体" panose="02010600030101010101" pitchFamily="2" charset="-122"/>
                <a:ea typeface="宋体" panose="02010600030101010101" pitchFamily="2" charset="-122"/>
                <a:sym typeface="+mn-ea"/>
              </a:rPr>
              <a:t>特色资源</a:t>
            </a:r>
            <a:endParaRPr lang="zh-CN" altLang="en-US" sz="2200">
              <a:latin typeface="宋体" panose="02010600030101010101" pitchFamily="2" charset="-122"/>
              <a:ea typeface="宋体" panose="02010600030101010101" pitchFamily="2" charset="-122"/>
            </a:endParaRPr>
          </a:p>
          <a:p>
            <a:pPr>
              <a:lnSpc>
                <a:spcPct val="150000"/>
              </a:lnSpc>
            </a:pPr>
            <a:r>
              <a:rPr lang="zh-CN" altLang="en-US" sz="2200">
                <a:latin typeface="宋体" panose="02010600030101010101" pitchFamily="2" charset="-122"/>
                <a:ea typeface="宋体" panose="02010600030101010101" pitchFamily="2" charset="-122"/>
              </a:rPr>
              <a:t>特色资源是本馆特有的一些资料和图书。每个大学都有自己的独特定位，相应的，也就会有独一无二的馆藏资源。</a:t>
            </a:r>
          </a:p>
        </p:txBody>
      </p:sp>
      <p:sp>
        <p:nvSpPr>
          <p:cNvPr id="2" name="文本框 1"/>
          <p:cNvSpPr txBox="1"/>
          <p:nvPr/>
        </p:nvSpPr>
        <p:spPr>
          <a:xfrm>
            <a:off x="1174115" y="328613"/>
            <a:ext cx="4897755"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纸质资源</a:t>
            </a:r>
          </a:p>
        </p:txBody>
      </p:sp>
      <p:sp>
        <p:nvSpPr>
          <p:cNvPr id="3" name="矩形 2"/>
          <p:cNvSpPr/>
          <p:nvPr/>
        </p:nvSpPr>
        <p:spPr>
          <a:xfrm>
            <a:off x="3594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1.1</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46" name="03 产品功能-出版物"/>
          <p:cNvSpPr txBox="1"/>
          <p:nvPr/>
        </p:nvSpPr>
        <p:spPr>
          <a:xfrm>
            <a:off x="247658" y="-298618"/>
            <a:ext cx="2877144" cy="1050416"/>
          </a:xfrm>
          <a:prstGeom prst="rect">
            <a:avLst/>
          </a:prstGeom>
          <a:ln w="12700">
            <a:miter lim="400000"/>
          </a:ln>
        </p:spPr>
        <p:txBody>
          <a:bodyPr lIns="45719" rIns="45719">
            <a:spAutoFit/>
          </a:bodyPr>
          <a:lstStyle>
            <a:lvl1pPr algn="ctr">
              <a:lnSpc>
                <a:spcPts val="9200"/>
              </a:lnSpc>
              <a:defRPr sz="2400" b="1">
                <a:solidFill>
                  <a:srgbClr val="198FF3"/>
                </a:solidFill>
                <a:latin typeface="方正黑体简体"/>
                <a:ea typeface="方正黑体简体"/>
                <a:cs typeface="方正黑体简体"/>
                <a:sym typeface="方正黑体简体"/>
              </a:defRPr>
            </a:lvl1pPr>
          </a:lstStyle>
          <a:p>
            <a:r>
              <a:rPr b="0" dirty="0" err="1"/>
              <a:t>出版物</a:t>
            </a:r>
            <a:r>
              <a:rPr lang="zh-CN" altLang="en-US" b="0" dirty="0"/>
              <a:t>检索</a:t>
            </a:r>
            <a:endParaRPr b="0" dirty="0"/>
          </a:p>
        </p:txBody>
      </p:sp>
      <p:grpSp>
        <p:nvGrpSpPr>
          <p:cNvPr id="649" name="成组"/>
          <p:cNvGrpSpPr/>
          <p:nvPr/>
        </p:nvGrpSpPr>
        <p:grpSpPr>
          <a:xfrm>
            <a:off x="10215067" y="6369092"/>
            <a:ext cx="1797228" cy="408941"/>
            <a:chOff x="0" y="0"/>
            <a:chExt cx="1797226" cy="408940"/>
          </a:xfrm>
        </p:grpSpPr>
        <p:pic>
          <p:nvPicPr>
            <p:cNvPr id="647" name="Icon1024x1024副本.png" descr="Icon1024x1024副本.png"/>
            <p:cNvPicPr>
              <a:picLocks noChangeAspect="1"/>
            </p:cNvPicPr>
            <p:nvPr/>
          </p:nvPicPr>
          <p:blipFill>
            <a:blip r:embed="rId2" cstate="print"/>
            <a:stretch>
              <a:fillRect/>
            </a:stretch>
          </p:blipFill>
          <p:spPr>
            <a:xfrm>
              <a:off x="0" y="4191"/>
              <a:ext cx="317500" cy="317501"/>
            </a:xfrm>
            <a:prstGeom prst="rect">
              <a:avLst/>
            </a:prstGeom>
            <a:ln w="12700" cap="flat">
              <a:noFill/>
              <a:miter lim="400000"/>
              <a:headEnd/>
              <a:tailEnd/>
            </a:ln>
            <a:effectLst/>
          </p:spPr>
        </p:pic>
        <p:sp>
          <p:nvSpPr>
            <p:cNvPr id="648"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t>全球学术快报</a:t>
              </a:r>
            </a:p>
          </p:txBody>
        </p:sp>
      </p:grpSp>
      <p:pic>
        <p:nvPicPr>
          <p:cNvPr id="650" name="期刊.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2058" y="1135924"/>
            <a:ext cx="3212683" cy="5851394"/>
          </a:xfrm>
          <a:prstGeom prst="rect">
            <a:avLst/>
          </a:prstGeom>
          <a:ln w="12700" cap="flat">
            <a:noFill/>
            <a:miter lim="400000"/>
            <a:headEnd/>
            <a:tailEnd/>
          </a:ln>
          <a:effectLst/>
        </p:spPr>
      </p:pic>
      <p:sp>
        <p:nvSpPr>
          <p:cNvPr id="651" name="独家…"/>
          <p:cNvSpPr txBox="1"/>
          <p:nvPr/>
        </p:nvSpPr>
        <p:spPr>
          <a:xfrm>
            <a:off x="177719" y="3017680"/>
            <a:ext cx="1250579" cy="1043941"/>
          </a:xfrm>
          <a:prstGeom prst="rect">
            <a:avLst/>
          </a:prstGeom>
          <a:noFill/>
          <a:ln w="12700" cap="flat">
            <a:noFill/>
            <a:miter lim="400000"/>
          </a:ln>
          <a:effectLst/>
        </p:spPr>
        <p:txBody>
          <a:bodyPr wrap="none" lIns="45719" tIns="45719" rIns="45719" bIns="45719" numCol="1" anchor="t">
            <a:spAutoFit/>
          </a:bodyPr>
          <a:lstStyle/>
          <a:p>
            <a:pPr marL="231775" indent="-231775">
              <a:buSzPct val="100000"/>
              <a:buChar char="•"/>
              <a:defRPr b="1">
                <a:solidFill>
                  <a:srgbClr val="198FF3"/>
                </a:solidFill>
              </a:defRPr>
            </a:pPr>
            <a:r>
              <a:rPr dirty="0" err="1"/>
              <a:t>独家</a:t>
            </a:r>
            <a:endParaRPr dirty="0"/>
          </a:p>
          <a:p>
            <a:pPr marL="231775" indent="-231775">
              <a:buSzPct val="100000"/>
              <a:buChar char="•"/>
              <a:defRPr b="1">
                <a:solidFill>
                  <a:srgbClr val="198FF3"/>
                </a:solidFill>
              </a:defRPr>
            </a:pPr>
            <a:r>
              <a:rPr dirty="0" err="1"/>
              <a:t>核心</a:t>
            </a:r>
            <a:endParaRPr dirty="0"/>
          </a:p>
          <a:p>
            <a:pPr marL="231775" indent="-231775">
              <a:buSzPct val="100000"/>
              <a:buChar char="•"/>
              <a:defRPr b="1">
                <a:solidFill>
                  <a:srgbClr val="198FF3"/>
                </a:solidFill>
              </a:defRPr>
            </a:pPr>
            <a:r>
              <a:rPr dirty="0" err="1"/>
              <a:t>网络首发</a:t>
            </a:r>
            <a:endParaRPr dirty="0"/>
          </a:p>
        </p:txBody>
      </p:sp>
      <p:sp>
        <p:nvSpPr>
          <p:cNvPr id="652" name="出版物特色"/>
          <p:cNvSpPr txBox="1"/>
          <p:nvPr/>
        </p:nvSpPr>
        <p:spPr>
          <a:xfrm>
            <a:off x="32873" y="2437000"/>
            <a:ext cx="1428594"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出版物特色</a:t>
            </a:r>
            <a:endParaRPr sz="1800" dirty="0"/>
          </a:p>
        </p:txBody>
      </p:sp>
      <p:pic>
        <p:nvPicPr>
          <p:cNvPr id="655" name="IMG_6300.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54517" y="936368"/>
            <a:ext cx="2984683" cy="5921632"/>
          </a:xfrm>
          <a:prstGeom prst="rect">
            <a:avLst/>
          </a:prstGeom>
          <a:ln w="12700" cap="flat">
            <a:noFill/>
            <a:miter lim="400000"/>
            <a:headEnd/>
            <a:tailEnd/>
          </a:ln>
          <a:effectLst/>
        </p:spPr>
      </p:pic>
      <p:sp>
        <p:nvSpPr>
          <p:cNvPr id="656" name="出版物类型"/>
          <p:cNvSpPr txBox="1"/>
          <p:nvPr/>
        </p:nvSpPr>
        <p:spPr>
          <a:xfrm>
            <a:off x="9165422" y="2286075"/>
            <a:ext cx="1428594"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出版物类型</a:t>
            </a:r>
            <a:endParaRPr sz="1800" dirty="0"/>
          </a:p>
        </p:txBody>
      </p:sp>
      <p:sp>
        <p:nvSpPr>
          <p:cNvPr id="658" name="期刊…"/>
          <p:cNvSpPr txBox="1"/>
          <p:nvPr/>
        </p:nvSpPr>
        <p:spPr>
          <a:xfrm>
            <a:off x="9228382" y="2806330"/>
            <a:ext cx="3142892" cy="1678942"/>
          </a:xfrm>
          <a:prstGeom prst="rect">
            <a:avLst/>
          </a:prstGeom>
          <a:noFill/>
          <a:ln w="12700" cap="flat">
            <a:noFill/>
            <a:miter lim="400000"/>
          </a:ln>
          <a:effectLst/>
        </p:spPr>
        <p:txBody>
          <a:bodyPr wrap="none" lIns="45719" tIns="45719" rIns="45719" bIns="45719" numCol="1" anchor="t">
            <a:spAutoFit/>
          </a:bodyPr>
          <a:lstStyle/>
          <a:p>
            <a:pPr marL="231775" indent="-231775">
              <a:buSzPct val="100000"/>
              <a:buChar char="•"/>
              <a:defRPr b="1">
                <a:solidFill>
                  <a:srgbClr val="198FF3"/>
                </a:solidFill>
              </a:defRPr>
            </a:pPr>
            <a:r>
              <a:rPr dirty="0" err="1"/>
              <a:t>期刊</a:t>
            </a:r>
            <a:endParaRPr dirty="0"/>
          </a:p>
          <a:p>
            <a:pPr marL="231775" indent="-231775">
              <a:buSzPct val="100000"/>
              <a:buChar char="•"/>
              <a:defRPr b="1">
                <a:solidFill>
                  <a:srgbClr val="198FF3"/>
                </a:solidFill>
              </a:defRPr>
            </a:pPr>
            <a:r>
              <a:rPr dirty="0" err="1"/>
              <a:t>博士、硕士学位授予单位拟</a:t>
            </a:r>
            <a:endParaRPr dirty="0"/>
          </a:p>
          <a:p>
            <a:pPr marL="231775" indent="-231775">
              <a:buSzPct val="100000"/>
              <a:buChar char="•"/>
              <a:defRPr b="1">
                <a:solidFill>
                  <a:srgbClr val="198FF3"/>
                </a:solidFill>
              </a:defRPr>
            </a:pPr>
            <a:r>
              <a:rPr dirty="0" err="1"/>
              <a:t>会议论文集</a:t>
            </a:r>
            <a:endParaRPr dirty="0"/>
          </a:p>
          <a:p>
            <a:pPr marL="231775" indent="-231775">
              <a:buSzPct val="100000"/>
              <a:buChar char="•"/>
              <a:defRPr b="1">
                <a:solidFill>
                  <a:srgbClr val="198FF3"/>
                </a:solidFill>
              </a:defRPr>
            </a:pPr>
            <a:r>
              <a:rPr dirty="0" err="1"/>
              <a:t>年鉴</a:t>
            </a:r>
            <a:endParaRPr dirty="0"/>
          </a:p>
          <a:p>
            <a:pPr marL="231775" indent="-231775">
              <a:buSzPct val="100000"/>
              <a:buChar char="•"/>
              <a:defRPr b="1">
                <a:solidFill>
                  <a:srgbClr val="198FF3"/>
                </a:solidFill>
              </a:defRPr>
            </a:pPr>
            <a:r>
              <a:rPr dirty="0" err="1"/>
              <a:t>工具书</a:t>
            </a:r>
            <a:endParaRPr dirty="0"/>
          </a:p>
        </p:txBody>
      </p:sp>
      <p:pic>
        <p:nvPicPr>
          <p:cNvPr id="16" name="图片 15" descr="中国知网Logo"/>
          <p:cNvPicPr>
            <a:picLocks noChangeAspect="1"/>
          </p:cNvPicPr>
          <p:nvPr/>
        </p:nvPicPr>
        <p:blipFill>
          <a:blip r:embed="rId5" cstate="print"/>
          <a:stretch>
            <a:fillRect/>
          </a:stretch>
        </p:blipFill>
        <p:spPr>
          <a:xfrm>
            <a:off x="10127957" y="2940"/>
            <a:ext cx="2129155" cy="1011555"/>
          </a:xfrm>
          <a:prstGeom prst="rect">
            <a:avLst/>
          </a:prstGeom>
        </p:spPr>
      </p:pic>
      <p:pic>
        <p:nvPicPr>
          <p:cNvPr id="3" name="图片 2"/>
          <p:cNvPicPr>
            <a:picLocks noChangeAspect="1"/>
          </p:cNvPicPr>
          <p:nvPr/>
        </p:nvPicPr>
        <p:blipFill>
          <a:blip r:embed="rId6" cstate="print"/>
          <a:stretch>
            <a:fillRect/>
          </a:stretch>
        </p:blipFill>
        <p:spPr>
          <a:xfrm>
            <a:off x="3845342" y="81308"/>
            <a:ext cx="3290063" cy="74154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50"/>
                                        </p:tgtEl>
                                        <p:attrNameLst>
                                          <p:attrName>style.visibility</p:attrName>
                                        </p:attrNameLst>
                                      </p:cBhvr>
                                      <p:to>
                                        <p:strVal val="visible"/>
                                      </p:to>
                                    </p:set>
                                    <p:animEffect transition="in" filter="fade">
                                      <p:cBhvr>
                                        <p:cTn id="12" dur="1000"/>
                                        <p:tgtEl>
                                          <p:spTgt spid="650"/>
                                        </p:tgtEl>
                                      </p:cBhvr>
                                    </p:animEffect>
                                    <p:anim calcmode="lin" valueType="num">
                                      <p:cBhvr>
                                        <p:cTn id="13" dur="1000" fill="hold"/>
                                        <p:tgtEl>
                                          <p:spTgt spid="650"/>
                                        </p:tgtEl>
                                        <p:attrNameLst>
                                          <p:attrName>ppt_x</p:attrName>
                                        </p:attrNameLst>
                                      </p:cBhvr>
                                      <p:tavLst>
                                        <p:tav tm="0">
                                          <p:val>
                                            <p:strVal val="#ppt_x"/>
                                          </p:val>
                                        </p:tav>
                                        <p:tav tm="100000">
                                          <p:val>
                                            <p:strVal val="#ppt_x"/>
                                          </p:val>
                                        </p:tav>
                                      </p:tavLst>
                                    </p:anim>
                                    <p:anim calcmode="lin" valueType="num">
                                      <p:cBhvr>
                                        <p:cTn id="14" dur="1000" fill="hold"/>
                                        <p:tgtEl>
                                          <p:spTgt spid="6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2"/>
                                        </p:tgtEl>
                                        <p:attrNameLst>
                                          <p:attrName>style.visibility</p:attrName>
                                        </p:attrNameLst>
                                      </p:cBhvr>
                                      <p:to>
                                        <p:strVal val="visible"/>
                                      </p:to>
                                    </p:set>
                                    <p:animEffect transition="in" filter="fade">
                                      <p:cBhvr>
                                        <p:cTn id="19" dur="1000"/>
                                        <p:tgtEl>
                                          <p:spTgt spid="652"/>
                                        </p:tgtEl>
                                      </p:cBhvr>
                                    </p:animEffect>
                                    <p:anim calcmode="lin" valueType="num">
                                      <p:cBhvr>
                                        <p:cTn id="20" dur="1000" fill="hold"/>
                                        <p:tgtEl>
                                          <p:spTgt spid="652"/>
                                        </p:tgtEl>
                                        <p:attrNameLst>
                                          <p:attrName>ppt_x</p:attrName>
                                        </p:attrNameLst>
                                      </p:cBhvr>
                                      <p:tavLst>
                                        <p:tav tm="0">
                                          <p:val>
                                            <p:strVal val="#ppt_x"/>
                                          </p:val>
                                        </p:tav>
                                        <p:tav tm="100000">
                                          <p:val>
                                            <p:strVal val="#ppt_x"/>
                                          </p:val>
                                        </p:tav>
                                      </p:tavLst>
                                    </p:anim>
                                    <p:anim calcmode="lin" valueType="num">
                                      <p:cBhvr>
                                        <p:cTn id="21" dur="1000" fill="hold"/>
                                        <p:tgtEl>
                                          <p:spTgt spid="6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51"/>
                                        </p:tgtEl>
                                        <p:attrNameLst>
                                          <p:attrName>style.visibility</p:attrName>
                                        </p:attrNameLst>
                                      </p:cBhvr>
                                      <p:to>
                                        <p:strVal val="visible"/>
                                      </p:to>
                                    </p:set>
                                    <p:animEffect transition="in" filter="fade">
                                      <p:cBhvr>
                                        <p:cTn id="26" dur="1000"/>
                                        <p:tgtEl>
                                          <p:spTgt spid="651"/>
                                        </p:tgtEl>
                                      </p:cBhvr>
                                    </p:animEffect>
                                    <p:anim calcmode="lin" valueType="num">
                                      <p:cBhvr>
                                        <p:cTn id="27" dur="1000" fill="hold"/>
                                        <p:tgtEl>
                                          <p:spTgt spid="651"/>
                                        </p:tgtEl>
                                        <p:attrNameLst>
                                          <p:attrName>ppt_x</p:attrName>
                                        </p:attrNameLst>
                                      </p:cBhvr>
                                      <p:tavLst>
                                        <p:tav tm="0">
                                          <p:val>
                                            <p:strVal val="#ppt_x"/>
                                          </p:val>
                                        </p:tav>
                                        <p:tav tm="100000">
                                          <p:val>
                                            <p:strVal val="#ppt_x"/>
                                          </p:val>
                                        </p:tav>
                                      </p:tavLst>
                                    </p:anim>
                                    <p:anim calcmode="lin" valueType="num">
                                      <p:cBhvr>
                                        <p:cTn id="28" dur="1000" fill="hold"/>
                                        <p:tgtEl>
                                          <p:spTgt spid="6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55"/>
                                        </p:tgtEl>
                                        <p:attrNameLst>
                                          <p:attrName>style.visibility</p:attrName>
                                        </p:attrNameLst>
                                      </p:cBhvr>
                                      <p:to>
                                        <p:strVal val="visible"/>
                                      </p:to>
                                    </p:set>
                                    <p:animEffect transition="in" filter="fade">
                                      <p:cBhvr>
                                        <p:cTn id="33" dur="1000"/>
                                        <p:tgtEl>
                                          <p:spTgt spid="655"/>
                                        </p:tgtEl>
                                      </p:cBhvr>
                                    </p:animEffect>
                                    <p:anim calcmode="lin" valueType="num">
                                      <p:cBhvr>
                                        <p:cTn id="34" dur="1000" fill="hold"/>
                                        <p:tgtEl>
                                          <p:spTgt spid="655"/>
                                        </p:tgtEl>
                                        <p:attrNameLst>
                                          <p:attrName>ppt_x</p:attrName>
                                        </p:attrNameLst>
                                      </p:cBhvr>
                                      <p:tavLst>
                                        <p:tav tm="0">
                                          <p:val>
                                            <p:strVal val="#ppt_x"/>
                                          </p:val>
                                        </p:tav>
                                        <p:tav tm="100000">
                                          <p:val>
                                            <p:strVal val="#ppt_x"/>
                                          </p:val>
                                        </p:tav>
                                      </p:tavLst>
                                    </p:anim>
                                    <p:anim calcmode="lin" valueType="num">
                                      <p:cBhvr>
                                        <p:cTn id="35" dur="1000" fill="hold"/>
                                        <p:tgtEl>
                                          <p:spTgt spid="65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56"/>
                                        </p:tgtEl>
                                        <p:attrNameLst>
                                          <p:attrName>style.visibility</p:attrName>
                                        </p:attrNameLst>
                                      </p:cBhvr>
                                      <p:to>
                                        <p:strVal val="visible"/>
                                      </p:to>
                                    </p:set>
                                    <p:animEffect transition="in" filter="fade">
                                      <p:cBhvr>
                                        <p:cTn id="40" dur="1000"/>
                                        <p:tgtEl>
                                          <p:spTgt spid="656"/>
                                        </p:tgtEl>
                                      </p:cBhvr>
                                    </p:animEffect>
                                    <p:anim calcmode="lin" valueType="num">
                                      <p:cBhvr>
                                        <p:cTn id="41" dur="1000" fill="hold"/>
                                        <p:tgtEl>
                                          <p:spTgt spid="656"/>
                                        </p:tgtEl>
                                        <p:attrNameLst>
                                          <p:attrName>ppt_x</p:attrName>
                                        </p:attrNameLst>
                                      </p:cBhvr>
                                      <p:tavLst>
                                        <p:tav tm="0">
                                          <p:val>
                                            <p:strVal val="#ppt_x"/>
                                          </p:val>
                                        </p:tav>
                                        <p:tav tm="100000">
                                          <p:val>
                                            <p:strVal val="#ppt_x"/>
                                          </p:val>
                                        </p:tav>
                                      </p:tavLst>
                                    </p:anim>
                                    <p:anim calcmode="lin" valueType="num">
                                      <p:cBhvr>
                                        <p:cTn id="42" dur="1000" fill="hold"/>
                                        <p:tgtEl>
                                          <p:spTgt spid="6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58"/>
                                        </p:tgtEl>
                                        <p:attrNameLst>
                                          <p:attrName>style.visibility</p:attrName>
                                        </p:attrNameLst>
                                      </p:cBhvr>
                                      <p:to>
                                        <p:strVal val="visible"/>
                                      </p:to>
                                    </p:set>
                                    <p:animEffect transition="in" filter="fade">
                                      <p:cBhvr>
                                        <p:cTn id="47" dur="1000"/>
                                        <p:tgtEl>
                                          <p:spTgt spid="658"/>
                                        </p:tgtEl>
                                      </p:cBhvr>
                                    </p:animEffect>
                                    <p:anim calcmode="lin" valueType="num">
                                      <p:cBhvr>
                                        <p:cTn id="48" dur="1000" fill="hold"/>
                                        <p:tgtEl>
                                          <p:spTgt spid="658"/>
                                        </p:tgtEl>
                                        <p:attrNameLst>
                                          <p:attrName>ppt_x</p:attrName>
                                        </p:attrNameLst>
                                      </p:cBhvr>
                                      <p:tavLst>
                                        <p:tav tm="0">
                                          <p:val>
                                            <p:strVal val="#ppt_x"/>
                                          </p:val>
                                        </p:tav>
                                        <p:tav tm="100000">
                                          <p:val>
                                            <p:strVal val="#ppt_x"/>
                                          </p:val>
                                        </p:tav>
                                      </p:tavLst>
                                    </p:anim>
                                    <p:anim calcmode="lin" valueType="num">
                                      <p:cBhvr>
                                        <p:cTn id="49" dur="1000" fill="hold"/>
                                        <p:tgtEl>
                                          <p:spTgt spid="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bldLvl="0" animBg="1"/>
      <p:bldP spid="652" grpId="0" bldLvl="0" animBg="1"/>
      <p:bldP spid="656" grpId="0" bldLvl="0" animBg="1"/>
      <p:bldP spid="658"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929855" y="0"/>
            <a:ext cx="4379360" cy="6858000"/>
          </a:xfrm>
          <a:prstGeom prst="rect">
            <a:avLst/>
          </a:prstGeom>
        </p:spPr>
      </p:pic>
      <p:pic>
        <p:nvPicPr>
          <p:cNvPr id="6" name="图片 5"/>
          <p:cNvPicPr>
            <a:picLocks noChangeAspect="1"/>
          </p:cNvPicPr>
          <p:nvPr/>
        </p:nvPicPr>
        <p:blipFill>
          <a:blip r:embed="rId3" cstate="print"/>
          <a:stretch>
            <a:fillRect/>
          </a:stretch>
        </p:blipFill>
        <p:spPr>
          <a:xfrm>
            <a:off x="6400799" y="492841"/>
            <a:ext cx="5135858" cy="548808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03 产品功能-详情页"/>
          <p:cNvSpPr txBox="1"/>
          <p:nvPr/>
        </p:nvSpPr>
        <p:spPr>
          <a:xfrm>
            <a:off x="126647" y="-523425"/>
            <a:ext cx="1750537" cy="1032142"/>
          </a:xfrm>
          <a:prstGeom prst="rect">
            <a:avLst/>
          </a:prstGeom>
          <a:ln w="12700">
            <a:miter lim="400000"/>
          </a:ln>
        </p:spPr>
        <p:txBody>
          <a:bodyPr wrap="square" lIns="45719" rIns="45719">
            <a:spAutoFit/>
          </a:bodyPr>
          <a:lstStyle>
            <a:lvl1pPr algn="ctr">
              <a:lnSpc>
                <a:spcPts val="9200"/>
              </a:lnSpc>
              <a:defRPr sz="2400" b="1">
                <a:solidFill>
                  <a:srgbClr val="198FF3"/>
                </a:solidFill>
                <a:latin typeface="方正黑体简体"/>
                <a:ea typeface="方正黑体简体"/>
                <a:cs typeface="方正黑体简体"/>
                <a:sym typeface="方正黑体简体"/>
              </a:defRPr>
            </a:lvl1pPr>
          </a:lstStyle>
          <a:p>
            <a:r>
              <a:rPr lang="zh-CN" altLang="en-US" sz="1800" b="0" dirty="0"/>
              <a:t>文献阅读及下载</a:t>
            </a:r>
            <a:endParaRPr sz="1800" b="0" dirty="0"/>
          </a:p>
        </p:txBody>
      </p:sp>
      <p:grpSp>
        <p:nvGrpSpPr>
          <p:cNvPr id="786" name="成组"/>
          <p:cNvGrpSpPr/>
          <p:nvPr/>
        </p:nvGrpSpPr>
        <p:grpSpPr>
          <a:xfrm>
            <a:off x="10215067" y="6369092"/>
            <a:ext cx="1797228" cy="408941"/>
            <a:chOff x="0" y="0"/>
            <a:chExt cx="1797226" cy="408940"/>
          </a:xfrm>
        </p:grpSpPr>
        <p:pic>
          <p:nvPicPr>
            <p:cNvPr id="784" name="Icon1024x1024副本.png" descr="Icon1024x1024副本.png"/>
            <p:cNvPicPr>
              <a:picLocks noChangeAspect="1"/>
            </p:cNvPicPr>
            <p:nvPr/>
          </p:nvPicPr>
          <p:blipFill>
            <a:blip r:embed="rId2" cstate="print"/>
            <a:stretch>
              <a:fillRect/>
            </a:stretch>
          </p:blipFill>
          <p:spPr>
            <a:xfrm>
              <a:off x="0" y="4191"/>
              <a:ext cx="317500" cy="317501"/>
            </a:xfrm>
            <a:prstGeom prst="rect">
              <a:avLst/>
            </a:prstGeom>
            <a:ln w="12700" cap="flat">
              <a:noFill/>
              <a:miter lim="400000"/>
              <a:headEnd/>
              <a:tailEnd/>
            </a:ln>
            <a:effectLst/>
          </p:spPr>
        </p:pic>
        <p:sp>
          <p:nvSpPr>
            <p:cNvPr id="785"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t>全球学术快报</a:t>
              </a:r>
            </a:p>
          </p:txBody>
        </p:sp>
      </p:grpSp>
      <p:grpSp>
        <p:nvGrpSpPr>
          <p:cNvPr id="793" name="成组"/>
          <p:cNvGrpSpPr/>
          <p:nvPr/>
        </p:nvGrpSpPr>
        <p:grpSpPr>
          <a:xfrm>
            <a:off x="2037411" y="2940"/>
            <a:ext cx="3610500" cy="6920012"/>
            <a:chOff x="0" y="0"/>
            <a:chExt cx="1917750" cy="4357125"/>
          </a:xfrm>
        </p:grpSpPr>
        <p:sp>
          <p:nvSpPr>
            <p:cNvPr id="790" name="文献详情页"/>
            <p:cNvSpPr txBox="1"/>
            <p:nvPr/>
          </p:nvSpPr>
          <p:spPr>
            <a:xfrm>
              <a:off x="0" y="0"/>
              <a:ext cx="758811" cy="232545"/>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1800" dirty="0" err="1"/>
                <a:t>文献详情页</a:t>
              </a:r>
              <a:endParaRPr sz="1800" dirty="0"/>
            </a:p>
          </p:txBody>
        </p:sp>
        <p:pic>
          <p:nvPicPr>
            <p:cNvPr id="791" name="IMG_6324.png" descr="IMG_6324.png"/>
            <p:cNvPicPr>
              <a:picLocks noChangeAspect="1"/>
            </p:cNvPicPr>
            <p:nvPr/>
          </p:nvPicPr>
          <p:blipFill>
            <a:blip r:embed="rId3" cstate="print"/>
            <a:stretch>
              <a:fillRect/>
            </a:stretch>
          </p:blipFill>
          <p:spPr>
            <a:xfrm>
              <a:off x="43280" y="298272"/>
              <a:ext cx="1874470" cy="4058853"/>
            </a:xfrm>
            <a:prstGeom prst="rect">
              <a:avLst/>
            </a:prstGeom>
            <a:ln w="12700" cap="flat">
              <a:noFill/>
              <a:miter lim="400000"/>
              <a:headEnd/>
              <a:tailEnd/>
            </a:ln>
            <a:effectLst/>
          </p:spPr>
        </p:pic>
        <p:sp>
          <p:nvSpPr>
            <p:cNvPr id="792" name="矩形"/>
            <p:cNvSpPr/>
            <p:nvPr/>
          </p:nvSpPr>
          <p:spPr>
            <a:xfrm>
              <a:off x="589377" y="3928438"/>
              <a:ext cx="1313315" cy="287783"/>
            </a:xfrm>
            <a:prstGeom prst="rect">
              <a:avLst/>
            </a:prstGeom>
            <a:solidFill>
              <a:srgbClr val="198FF3">
                <a:alpha val="0"/>
              </a:srgbClr>
            </a:solidFill>
            <a:ln w="38100" cap="flat">
              <a:solidFill>
                <a:srgbClr val="FE454A"/>
              </a:solidFill>
              <a:prstDash val="solid"/>
              <a:miter lim="800000"/>
            </a:ln>
            <a:effectLst/>
          </p:spPr>
          <p:txBody>
            <a:bodyPr wrap="square" lIns="45719" tIns="45719" rIns="45719" bIns="45719" numCol="1" anchor="ctr">
              <a:noAutofit/>
            </a:bodyPr>
            <a:lstStyle/>
            <a:p>
              <a:endParaRPr/>
            </a:p>
          </p:txBody>
        </p:sp>
      </p:grpSp>
      <p:pic>
        <p:nvPicPr>
          <p:cNvPr id="21" name="图片 20" descr="中国知网Logo"/>
          <p:cNvPicPr>
            <a:picLocks noChangeAspect="1"/>
          </p:cNvPicPr>
          <p:nvPr/>
        </p:nvPicPr>
        <p:blipFill>
          <a:blip r:embed="rId4" cstate="print"/>
          <a:stretch>
            <a:fillRect/>
          </a:stretch>
        </p:blipFill>
        <p:spPr>
          <a:xfrm>
            <a:off x="10127957" y="2940"/>
            <a:ext cx="2129155" cy="1011555"/>
          </a:xfrm>
          <a:prstGeom prst="rect">
            <a:avLst/>
          </a:prstGeom>
        </p:spPr>
      </p:pic>
      <p:sp>
        <p:nvSpPr>
          <p:cNvPr id="15" name="矩形 14"/>
          <p:cNvSpPr/>
          <p:nvPr/>
        </p:nvSpPr>
        <p:spPr>
          <a:xfrm>
            <a:off x="7031061" y="2393061"/>
            <a:ext cx="4269661" cy="1296637"/>
          </a:xfrm>
          <a:prstGeom prst="rect">
            <a:avLst/>
          </a:prstGeom>
        </p:spPr>
        <p:txBody>
          <a:bodyPr wrap="square">
            <a:spAutoFit/>
          </a:bodyPr>
          <a:lstStyle/>
          <a:p>
            <a:pPr algn="just">
              <a:lnSpc>
                <a:spcPct val="150000"/>
              </a:lnSpc>
            </a:pPr>
            <a:r>
              <a:rPr lang="zh-CN" altLang="en-US" dirty="0">
                <a:solidFill>
                  <a:srgbClr val="666666"/>
                </a:solidFill>
                <a:latin typeface="-apple-system-font"/>
              </a:rPr>
              <a:t>引用：复制本篇文章引用信息</a:t>
            </a:r>
            <a:endParaRPr lang="en-US" altLang="zh-CN" dirty="0">
              <a:solidFill>
                <a:srgbClr val="666666"/>
              </a:solidFill>
              <a:latin typeface="-apple-system-font"/>
            </a:endParaRPr>
          </a:p>
          <a:p>
            <a:pPr algn="just">
              <a:lnSpc>
                <a:spcPct val="150000"/>
              </a:lnSpc>
            </a:pPr>
            <a:r>
              <a:rPr lang="zh-CN" altLang="en-US" dirty="0">
                <a:solidFill>
                  <a:srgbClr val="666666"/>
                </a:solidFill>
                <a:latin typeface="-apple-system-font"/>
              </a:rPr>
              <a:t>下载：两种下载格式</a:t>
            </a:r>
            <a:endParaRPr lang="en-US" altLang="zh-CN" dirty="0">
              <a:solidFill>
                <a:srgbClr val="666666"/>
              </a:solidFill>
              <a:latin typeface="-apple-system-font"/>
            </a:endParaRPr>
          </a:p>
          <a:p>
            <a:pPr algn="just">
              <a:lnSpc>
                <a:spcPct val="150000"/>
              </a:lnSpc>
            </a:pPr>
            <a:r>
              <a:rPr lang="zh-CN" altLang="en-US" dirty="0">
                <a:solidFill>
                  <a:srgbClr val="666666"/>
                </a:solidFill>
                <a:latin typeface="-apple-system-font"/>
              </a:rPr>
              <a:t>阅读：三种阅读格式</a:t>
            </a:r>
            <a:endParaRPr lang="zh-CN" altLang="en-US" dirty="0"/>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6271473" y="455053"/>
            <a:ext cx="3308007" cy="6461499"/>
          </a:xfrm>
          <a:prstGeom prst="rect">
            <a:avLst/>
          </a:prstGeom>
        </p:spPr>
      </p:pic>
      <p:sp>
        <p:nvSpPr>
          <p:cNvPr id="5" name="文献详情页-在线阅读"/>
          <p:cNvSpPr txBox="1"/>
          <p:nvPr/>
        </p:nvSpPr>
        <p:spPr>
          <a:xfrm>
            <a:off x="7305777" y="85723"/>
            <a:ext cx="1197762" cy="369330"/>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lang="zh-CN" altLang="en-US" sz="1800" dirty="0"/>
              <a:t>文献阅读</a:t>
            </a:r>
            <a:endParaRPr sz="1800" dirty="0"/>
          </a:p>
        </p:txBody>
      </p:sp>
      <p:grpSp>
        <p:nvGrpSpPr>
          <p:cNvPr id="6" name="成组"/>
          <p:cNvGrpSpPr/>
          <p:nvPr/>
        </p:nvGrpSpPr>
        <p:grpSpPr>
          <a:xfrm>
            <a:off x="840869" y="85723"/>
            <a:ext cx="3543302" cy="6772275"/>
            <a:chOff x="0" y="0"/>
            <a:chExt cx="1952082" cy="4348199"/>
          </a:xfrm>
        </p:grpSpPr>
        <p:pic>
          <p:nvPicPr>
            <p:cNvPr id="7" name="IMG_6325.png" descr="IMG_6325.png"/>
            <p:cNvPicPr>
              <a:picLocks noChangeAspect="1"/>
            </p:cNvPicPr>
            <p:nvPr/>
          </p:nvPicPr>
          <p:blipFill rotWithShape="1">
            <a:blip r:embed="rId3" cstate="print"/>
            <a:srcRect t="4799"/>
            <a:stretch>
              <a:fillRect/>
            </a:stretch>
          </p:blipFill>
          <p:spPr>
            <a:xfrm>
              <a:off x="77611" y="256893"/>
              <a:ext cx="1874471" cy="4091306"/>
            </a:xfrm>
            <a:prstGeom prst="rect">
              <a:avLst/>
            </a:prstGeom>
            <a:ln w="12700" cap="flat">
              <a:noFill/>
              <a:miter lim="400000"/>
              <a:headEnd/>
              <a:tailEnd/>
            </a:ln>
            <a:effectLst/>
          </p:spPr>
        </p:pic>
        <p:sp>
          <p:nvSpPr>
            <p:cNvPr id="8" name="文献下载格式"/>
            <p:cNvSpPr txBox="1"/>
            <p:nvPr/>
          </p:nvSpPr>
          <p:spPr>
            <a:xfrm>
              <a:off x="0" y="0"/>
              <a:ext cx="998995" cy="256893"/>
            </a:xfrm>
            <a:prstGeom prst="rect">
              <a:avLst/>
            </a:prstGeom>
            <a:noFill/>
            <a:ln w="12700" cap="flat">
              <a:noFill/>
              <a:miter lim="400000"/>
            </a:ln>
            <a:effectLst/>
          </p:spPr>
          <p:txBody>
            <a:bodyPr wrap="none" lIns="45719" tIns="45719" rIns="45719" bIns="45719" numCol="1" anchor="t">
              <a:spAutoFit/>
            </a:bodyPr>
            <a:lstStyle>
              <a:lvl1pPr marL="180340" indent="-180340">
                <a:buSzPct val="100000"/>
                <a:buChar char="•"/>
                <a:defRPr sz="1400" b="1">
                  <a:solidFill>
                    <a:srgbClr val="198FF3"/>
                  </a:solidFill>
                </a:defRPr>
              </a:lvl1pPr>
            </a:lstStyle>
            <a:p>
              <a:r>
                <a:rPr sz="2000" dirty="0" err="1"/>
                <a:t>文献下载格式</a:t>
              </a:r>
              <a:endParaRPr sz="2000" dirty="0"/>
            </a:p>
          </p:txBody>
        </p:sp>
        <p:sp>
          <p:nvSpPr>
            <p:cNvPr id="9" name="矩形"/>
            <p:cNvSpPr/>
            <p:nvPr/>
          </p:nvSpPr>
          <p:spPr>
            <a:xfrm>
              <a:off x="348077" y="3039438"/>
              <a:ext cx="1313314" cy="1151383"/>
            </a:xfrm>
            <a:prstGeom prst="rect">
              <a:avLst/>
            </a:prstGeom>
            <a:solidFill>
              <a:srgbClr val="198FF3">
                <a:alpha val="0"/>
              </a:srgbClr>
            </a:solidFill>
            <a:ln w="38100" cap="flat">
              <a:solidFill>
                <a:srgbClr val="FE454A"/>
              </a:solidFill>
              <a:prstDash val="solid"/>
              <a:miter lim="800000"/>
            </a:ln>
            <a:effectLst/>
          </p:spPr>
          <p:txBody>
            <a:bodyPr wrap="square" lIns="45719" tIns="45719" rIns="45719" bIns="45719" numCol="1" anchor="ctr">
              <a:noAutofit/>
            </a:bodyPr>
            <a:lstStyle/>
            <a:p>
              <a:endParaRPr/>
            </a:p>
          </p:txBody>
        </p:sp>
      </p:grpSp>
      <p:pic>
        <p:nvPicPr>
          <p:cNvPr id="10" name="图片 9" descr="中国知网Logo"/>
          <p:cNvPicPr>
            <a:picLocks noChangeAspect="1"/>
          </p:cNvPicPr>
          <p:nvPr/>
        </p:nvPicPr>
        <p:blipFill>
          <a:blip r:embed="rId4" cstate="print"/>
          <a:stretch>
            <a:fillRect/>
          </a:stretch>
        </p:blipFill>
        <p:spPr>
          <a:xfrm>
            <a:off x="10127957" y="2940"/>
            <a:ext cx="2129155" cy="1011555"/>
          </a:xfrm>
          <a:prstGeom prst="rect">
            <a:avLst/>
          </a:prstGeom>
        </p:spPr>
      </p:pic>
      <p:grpSp>
        <p:nvGrpSpPr>
          <p:cNvPr id="11" name="成组"/>
          <p:cNvGrpSpPr/>
          <p:nvPr/>
        </p:nvGrpSpPr>
        <p:grpSpPr>
          <a:xfrm>
            <a:off x="10215067" y="6369092"/>
            <a:ext cx="1797228" cy="408941"/>
            <a:chOff x="0" y="0"/>
            <a:chExt cx="1797226" cy="408940"/>
          </a:xfrm>
        </p:grpSpPr>
        <p:pic>
          <p:nvPicPr>
            <p:cNvPr id="12" name="Icon1024x1024副本.png" descr="Icon1024x1024副本.png"/>
            <p:cNvPicPr>
              <a:picLocks noChangeAspect="1"/>
            </p:cNvPicPr>
            <p:nvPr/>
          </p:nvPicPr>
          <p:blipFill>
            <a:blip r:embed="rId5" cstate="print"/>
            <a:stretch>
              <a:fillRect/>
            </a:stretch>
          </p:blipFill>
          <p:spPr>
            <a:xfrm>
              <a:off x="0" y="4191"/>
              <a:ext cx="317500" cy="317501"/>
            </a:xfrm>
            <a:prstGeom prst="rect">
              <a:avLst/>
            </a:prstGeom>
            <a:ln w="12700" cap="flat">
              <a:noFill/>
              <a:miter lim="400000"/>
              <a:headEnd/>
              <a:tailEnd/>
            </a:ln>
            <a:effectLst/>
          </p:spPr>
        </p:pic>
        <p:sp>
          <p:nvSpPr>
            <p:cNvPr id="13"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rPr dirty="0" err="1"/>
                <a:t>全球学术快报</a:t>
              </a:r>
              <a:endParaRPr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03" name="03 产品功能-文献阅读模式"/>
          <p:cNvSpPr txBox="1"/>
          <p:nvPr/>
        </p:nvSpPr>
        <p:spPr>
          <a:xfrm>
            <a:off x="-99208" y="-260262"/>
            <a:ext cx="2575708" cy="1050416"/>
          </a:xfrm>
          <a:prstGeom prst="rect">
            <a:avLst/>
          </a:prstGeom>
          <a:ln w="12700">
            <a:miter lim="400000"/>
          </a:ln>
        </p:spPr>
        <p:txBody>
          <a:bodyPr wrap="square" lIns="45719" rIns="45719">
            <a:spAutoFit/>
          </a:bodyPr>
          <a:lstStyle>
            <a:lvl1pPr algn="ctr">
              <a:lnSpc>
                <a:spcPts val="9200"/>
              </a:lnSpc>
              <a:defRPr sz="2400" b="1">
                <a:solidFill>
                  <a:srgbClr val="198FF3"/>
                </a:solidFill>
                <a:latin typeface="方正黑体简体"/>
                <a:ea typeface="方正黑体简体"/>
                <a:cs typeface="方正黑体简体"/>
                <a:sym typeface="方正黑体简体"/>
              </a:defRPr>
            </a:lvl1pPr>
          </a:lstStyle>
          <a:p>
            <a:r>
              <a:rPr lang="zh-CN" altLang="en-US" b="0" dirty="0"/>
              <a:t>三种</a:t>
            </a:r>
            <a:r>
              <a:rPr b="0" dirty="0" err="1"/>
              <a:t>模式</a:t>
            </a:r>
            <a:endParaRPr b="0" dirty="0"/>
          </a:p>
        </p:txBody>
      </p:sp>
      <p:grpSp>
        <p:nvGrpSpPr>
          <p:cNvPr id="806" name="成组"/>
          <p:cNvGrpSpPr/>
          <p:nvPr/>
        </p:nvGrpSpPr>
        <p:grpSpPr>
          <a:xfrm>
            <a:off x="10215067" y="6369092"/>
            <a:ext cx="1797228" cy="408941"/>
            <a:chOff x="0" y="0"/>
            <a:chExt cx="1797226" cy="408940"/>
          </a:xfrm>
        </p:grpSpPr>
        <p:pic>
          <p:nvPicPr>
            <p:cNvPr id="804" name="Icon1024x1024副本.png" descr="Icon1024x1024副本.png"/>
            <p:cNvPicPr>
              <a:picLocks noChangeAspect="1"/>
            </p:cNvPicPr>
            <p:nvPr/>
          </p:nvPicPr>
          <p:blipFill>
            <a:blip r:embed="rId2" cstate="print"/>
            <a:stretch>
              <a:fillRect/>
            </a:stretch>
          </p:blipFill>
          <p:spPr>
            <a:xfrm>
              <a:off x="0" y="4191"/>
              <a:ext cx="317500" cy="317501"/>
            </a:xfrm>
            <a:prstGeom prst="rect">
              <a:avLst/>
            </a:prstGeom>
            <a:ln w="12700" cap="flat">
              <a:noFill/>
              <a:miter lim="400000"/>
              <a:headEnd/>
              <a:tailEnd/>
            </a:ln>
            <a:effectLst/>
          </p:spPr>
        </p:pic>
        <p:sp>
          <p:nvSpPr>
            <p:cNvPr id="805"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t>全球学术快报</a:t>
              </a:r>
            </a:p>
          </p:txBody>
        </p:sp>
      </p:grpSp>
      <p:sp>
        <p:nvSpPr>
          <p:cNvPr id="812" name="原版阅读"/>
          <p:cNvSpPr txBox="1"/>
          <p:nvPr/>
        </p:nvSpPr>
        <p:spPr>
          <a:xfrm>
            <a:off x="10213756" y="2910549"/>
            <a:ext cx="1813315" cy="1015663"/>
          </a:xfrm>
          <a:prstGeom prst="rect">
            <a:avLst/>
          </a:prstGeom>
          <a:ln w="12700">
            <a:miter lim="400000"/>
          </a:ln>
        </p:spPr>
        <p:txBody>
          <a:bodyPr wrap="none" lIns="45719" rIns="45719">
            <a:spAutoFit/>
          </a:bodyPr>
          <a:lstStyle>
            <a:lvl1pPr marL="180340" indent="-180340">
              <a:buSzPct val="100000"/>
              <a:buChar char="•"/>
              <a:defRPr sz="1400" b="1">
                <a:solidFill>
                  <a:srgbClr val="198FF3"/>
                </a:solidFill>
              </a:defRPr>
            </a:lvl1pPr>
          </a:lstStyle>
          <a:p>
            <a:r>
              <a:rPr lang="en-US" sz="2000" dirty="0" err="1"/>
              <a:t>CAJ</a:t>
            </a:r>
            <a:r>
              <a:rPr sz="2000" dirty="0" err="1"/>
              <a:t>原版阅读</a:t>
            </a:r>
            <a:endParaRPr lang="en-US" sz="2000" dirty="0"/>
          </a:p>
          <a:p>
            <a:r>
              <a:rPr lang="zh-CN" altLang="en-US" sz="2000" dirty="0"/>
              <a:t>上下滑动翻页</a:t>
            </a:r>
            <a:endParaRPr lang="en-US" altLang="zh-CN" sz="2000" dirty="0"/>
          </a:p>
          <a:p>
            <a:r>
              <a:rPr lang="zh-CN" altLang="en-US" sz="2000" dirty="0"/>
              <a:t>长按做笔记</a:t>
            </a:r>
            <a:endParaRPr sz="2000" dirty="0"/>
          </a:p>
        </p:txBody>
      </p:sp>
      <p:pic>
        <p:nvPicPr>
          <p:cNvPr id="14" name="图片 13" descr="中国知网Logo"/>
          <p:cNvPicPr>
            <a:picLocks noChangeAspect="1"/>
          </p:cNvPicPr>
          <p:nvPr/>
        </p:nvPicPr>
        <p:blipFill>
          <a:blip r:embed="rId3" cstate="print"/>
          <a:stretch>
            <a:fillRect/>
          </a:stretch>
        </p:blipFill>
        <p:spPr>
          <a:xfrm>
            <a:off x="10127957" y="2940"/>
            <a:ext cx="2129155" cy="1011555"/>
          </a:xfrm>
          <a:prstGeom prst="rect">
            <a:avLst/>
          </a:prstGeom>
        </p:spPr>
      </p:pic>
      <p:pic>
        <p:nvPicPr>
          <p:cNvPr id="12" name="图像"/>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0514" y="64689"/>
            <a:ext cx="3172945" cy="6876597"/>
          </a:xfrm>
          <a:prstGeom prst="rect">
            <a:avLst/>
          </a:prstGeom>
          <a:ln w="12700" cap="flat">
            <a:noFill/>
            <a:miter lim="400000"/>
            <a:headEnd/>
            <a:tailEnd/>
          </a:ln>
          <a:effectLst/>
        </p:spPr>
      </p:pic>
      <p:pic>
        <p:nvPicPr>
          <p:cNvPr id="11" name="图像"/>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42925" y="16125"/>
            <a:ext cx="3156923" cy="6841875"/>
          </a:xfrm>
          <a:prstGeom prst="rect">
            <a:avLst/>
          </a:prstGeom>
          <a:ln w="12700">
            <a:miter lim="400000"/>
            <a:headEnd/>
            <a:tailEnd/>
          </a:ln>
        </p:spPr>
      </p:pic>
      <p:sp>
        <p:nvSpPr>
          <p:cNvPr id="15" name="HTML阅读"/>
          <p:cNvSpPr txBox="1"/>
          <p:nvPr/>
        </p:nvSpPr>
        <p:spPr>
          <a:xfrm>
            <a:off x="215201" y="3234415"/>
            <a:ext cx="1813315" cy="1015663"/>
          </a:xfrm>
          <a:prstGeom prst="rect">
            <a:avLst/>
          </a:prstGeom>
          <a:ln w="12700">
            <a:miter lim="400000"/>
          </a:ln>
        </p:spPr>
        <p:txBody>
          <a:bodyPr wrap="none" lIns="45719" rIns="45719">
            <a:spAutoFit/>
          </a:bodyPr>
          <a:lstStyle>
            <a:lvl1pPr marL="180340" indent="-180340">
              <a:buSzPct val="100000"/>
              <a:buChar char="•"/>
              <a:defRPr sz="1400" b="1">
                <a:solidFill>
                  <a:srgbClr val="198FF3"/>
                </a:solidFill>
              </a:defRPr>
            </a:lvl1pPr>
          </a:lstStyle>
          <a:p>
            <a:r>
              <a:rPr sz="2000" dirty="0" err="1"/>
              <a:t>HTML阅读</a:t>
            </a:r>
            <a:endParaRPr lang="en-US" altLang="zh-CN" sz="2000" dirty="0"/>
          </a:p>
          <a:p>
            <a:r>
              <a:rPr lang="zh-CN" altLang="en-US" sz="2000" dirty="0"/>
              <a:t>上下滑动翻页</a:t>
            </a:r>
            <a:endParaRPr lang="en-US" altLang="zh-CN" sz="2000" dirty="0"/>
          </a:p>
          <a:p>
            <a:r>
              <a:rPr lang="zh-CN" altLang="en-US" sz="2000" dirty="0"/>
              <a:t>文章目录</a:t>
            </a:r>
            <a:endParaRPr sz="20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12"/>
                                        </p:tgtEl>
                                        <p:attrNameLst>
                                          <p:attrName>style.visibility</p:attrName>
                                        </p:attrNameLst>
                                      </p:cBhvr>
                                      <p:to>
                                        <p:strVal val="visible"/>
                                      </p:to>
                                    </p:set>
                                    <p:animEffect transition="in" filter="fade">
                                      <p:cBhvr>
                                        <p:cTn id="28" dur="1000"/>
                                        <p:tgtEl>
                                          <p:spTgt spid="812"/>
                                        </p:tgtEl>
                                      </p:cBhvr>
                                    </p:animEffect>
                                    <p:anim calcmode="lin" valueType="num">
                                      <p:cBhvr>
                                        <p:cTn id="29" dur="1000" fill="hold"/>
                                        <p:tgtEl>
                                          <p:spTgt spid="812"/>
                                        </p:tgtEl>
                                        <p:attrNameLst>
                                          <p:attrName>ppt_x</p:attrName>
                                        </p:attrNameLst>
                                      </p:cBhvr>
                                      <p:tavLst>
                                        <p:tav tm="0">
                                          <p:val>
                                            <p:strVal val="#ppt_x"/>
                                          </p:val>
                                        </p:tav>
                                        <p:tav tm="100000">
                                          <p:val>
                                            <p:strVal val="#ppt_x"/>
                                          </p:val>
                                        </p:tav>
                                      </p:tavLst>
                                    </p:anim>
                                    <p:anim calcmode="lin" valueType="num">
                                      <p:cBhvr>
                                        <p:cTn id="30" dur="1000" fill="hold"/>
                                        <p:tgtEl>
                                          <p:spTgt spid="8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像"/>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22927" y="16125"/>
            <a:ext cx="3164364" cy="6858001"/>
          </a:xfrm>
          <a:prstGeom prst="rect">
            <a:avLst/>
          </a:prstGeom>
          <a:ln w="12700">
            <a:miter lim="400000"/>
            <a:headEnd/>
            <a:tailEnd/>
          </a:ln>
        </p:spPr>
      </p:pic>
      <p:sp>
        <p:nvSpPr>
          <p:cNvPr id="6" name="分版阅读"/>
          <p:cNvSpPr txBox="1"/>
          <p:nvPr/>
        </p:nvSpPr>
        <p:spPr>
          <a:xfrm>
            <a:off x="479544" y="2834513"/>
            <a:ext cx="1813315" cy="1015663"/>
          </a:xfrm>
          <a:prstGeom prst="rect">
            <a:avLst/>
          </a:prstGeom>
          <a:ln w="12700">
            <a:miter lim="400000"/>
          </a:ln>
        </p:spPr>
        <p:txBody>
          <a:bodyPr wrap="none" lIns="45719" rIns="45719">
            <a:spAutoFit/>
          </a:bodyPr>
          <a:lstStyle>
            <a:lvl1pPr marL="180340" indent="-180340">
              <a:buSzPct val="100000"/>
              <a:buChar char="•"/>
              <a:defRPr sz="1400" b="1">
                <a:solidFill>
                  <a:srgbClr val="198FF3"/>
                </a:solidFill>
              </a:defRPr>
            </a:lvl1pPr>
          </a:lstStyle>
          <a:p>
            <a:r>
              <a:rPr lang="en-US" sz="2000" dirty="0" err="1"/>
              <a:t>CAJ</a:t>
            </a:r>
            <a:r>
              <a:rPr sz="2000" dirty="0" err="1"/>
              <a:t>分版阅读</a:t>
            </a:r>
            <a:endParaRPr lang="en-US" altLang="zh-CN" sz="2000" dirty="0"/>
          </a:p>
          <a:p>
            <a:r>
              <a:rPr lang="zh-CN" altLang="en-US" sz="2000" dirty="0"/>
              <a:t>上下滑动翻页</a:t>
            </a:r>
            <a:endParaRPr lang="en-US" altLang="zh-CN" sz="2000" dirty="0"/>
          </a:p>
          <a:p>
            <a:r>
              <a:rPr lang="zh-CN" altLang="en-US" sz="2000" dirty="0"/>
              <a:t>不能做笔记</a:t>
            </a:r>
            <a:endParaRPr sz="2000" dirty="0"/>
          </a:p>
        </p:txBody>
      </p:sp>
      <p:pic>
        <p:nvPicPr>
          <p:cNvPr id="8" name="图片 7" descr="中国知网Logo"/>
          <p:cNvPicPr>
            <a:picLocks noChangeAspect="1"/>
          </p:cNvPicPr>
          <p:nvPr/>
        </p:nvPicPr>
        <p:blipFill>
          <a:blip r:embed="rId3" cstate="print"/>
          <a:stretch>
            <a:fillRect/>
          </a:stretch>
        </p:blipFill>
        <p:spPr>
          <a:xfrm>
            <a:off x="10127957" y="2940"/>
            <a:ext cx="2129155" cy="1011555"/>
          </a:xfrm>
          <a:prstGeom prst="rect">
            <a:avLst/>
          </a:prstGeom>
        </p:spPr>
      </p:pic>
      <p:grpSp>
        <p:nvGrpSpPr>
          <p:cNvPr id="9" name="成组"/>
          <p:cNvGrpSpPr/>
          <p:nvPr/>
        </p:nvGrpSpPr>
        <p:grpSpPr>
          <a:xfrm>
            <a:off x="10215067" y="6369092"/>
            <a:ext cx="1797228" cy="408941"/>
            <a:chOff x="0" y="0"/>
            <a:chExt cx="1797226" cy="408940"/>
          </a:xfrm>
        </p:grpSpPr>
        <p:pic>
          <p:nvPicPr>
            <p:cNvPr id="10" name="Icon1024x1024副本.png" descr="Icon1024x1024副本.png"/>
            <p:cNvPicPr>
              <a:picLocks noChangeAspect="1"/>
            </p:cNvPicPr>
            <p:nvPr/>
          </p:nvPicPr>
          <p:blipFill>
            <a:blip r:embed="rId4" cstate="print"/>
            <a:stretch>
              <a:fillRect/>
            </a:stretch>
          </p:blipFill>
          <p:spPr>
            <a:xfrm>
              <a:off x="0" y="4191"/>
              <a:ext cx="317500" cy="317501"/>
            </a:xfrm>
            <a:prstGeom prst="rect">
              <a:avLst/>
            </a:prstGeom>
            <a:ln w="12700" cap="flat">
              <a:noFill/>
              <a:miter lim="400000"/>
              <a:headEnd/>
              <a:tailEnd/>
            </a:ln>
            <a:effectLst/>
          </p:spPr>
        </p:pic>
        <p:sp>
          <p:nvSpPr>
            <p:cNvPr id="11" name="全球学术快报"/>
            <p:cNvSpPr txBox="1"/>
            <p:nvPr/>
          </p:nvSpPr>
          <p:spPr>
            <a:xfrm>
              <a:off x="321486" y="0"/>
              <a:ext cx="1475741" cy="408940"/>
            </a:xfrm>
            <a:prstGeom prst="rect">
              <a:avLst/>
            </a:prstGeom>
            <a:noFill/>
            <a:ln w="12700" cap="flat">
              <a:noFill/>
              <a:miter lim="400000"/>
            </a:ln>
            <a:effectLst/>
          </p:spPr>
          <p:txBody>
            <a:bodyPr wrap="none" lIns="45719" tIns="45719" rIns="45719" bIns="45719" numCol="1" anchor="t">
              <a:spAutoFit/>
            </a:bodyPr>
            <a:lstStyle>
              <a:lvl1pPr>
                <a:defRPr b="1">
                  <a:solidFill>
                    <a:srgbClr val="198FF3"/>
                  </a:solidFill>
                </a:defRPr>
              </a:lvl1pPr>
            </a:lstStyle>
            <a:p>
              <a:r>
                <a:rPr dirty="0" err="1"/>
                <a:t>全球学术快报</a:t>
              </a:r>
              <a:endParaRPr dirty="0"/>
            </a:p>
          </p:txBody>
        </p:sp>
      </p:grpSp>
      <p:pic>
        <p:nvPicPr>
          <p:cNvPr id="2" name="图片 1"/>
          <p:cNvPicPr>
            <a:picLocks noChangeAspect="1"/>
          </p:cNvPicPr>
          <p:nvPr/>
        </p:nvPicPr>
        <p:blipFill>
          <a:blip r:embed="rId5" cstate="print"/>
          <a:stretch>
            <a:fillRect/>
          </a:stretch>
        </p:blipFill>
        <p:spPr>
          <a:xfrm>
            <a:off x="6369759" y="16126"/>
            <a:ext cx="3164763" cy="6858000"/>
          </a:xfrm>
          <a:prstGeom prst="rect">
            <a:avLst/>
          </a:prstGeom>
        </p:spPr>
      </p:pic>
      <p:sp>
        <p:nvSpPr>
          <p:cNvPr id="12" name="EPUB阅读"/>
          <p:cNvSpPr txBox="1"/>
          <p:nvPr/>
        </p:nvSpPr>
        <p:spPr>
          <a:xfrm>
            <a:off x="10127957" y="2515545"/>
            <a:ext cx="1813315" cy="1631216"/>
          </a:xfrm>
          <a:prstGeom prst="rect">
            <a:avLst/>
          </a:prstGeom>
          <a:ln w="12700">
            <a:miter lim="400000"/>
          </a:ln>
        </p:spPr>
        <p:txBody>
          <a:bodyPr wrap="none" lIns="45719" rIns="45719">
            <a:spAutoFit/>
          </a:bodyPr>
          <a:lstStyle>
            <a:lvl1pPr marL="180340" indent="-180340">
              <a:buSzPct val="100000"/>
              <a:buChar char="•"/>
              <a:defRPr sz="1400" b="1">
                <a:solidFill>
                  <a:srgbClr val="198FF3"/>
                </a:solidFill>
              </a:defRPr>
            </a:lvl1pPr>
          </a:lstStyle>
          <a:p>
            <a:endParaRPr lang="en-US" altLang="zh-CN" sz="2000" dirty="0"/>
          </a:p>
          <a:p>
            <a:r>
              <a:rPr sz="2000" dirty="0" err="1"/>
              <a:t>EPUB阅读</a:t>
            </a:r>
            <a:endParaRPr lang="en-US" altLang="zh-CN" sz="2000" dirty="0"/>
          </a:p>
          <a:p>
            <a:r>
              <a:rPr lang="zh-CN" altLang="en-US" sz="2000" dirty="0"/>
              <a:t>左右滑动翻页</a:t>
            </a:r>
            <a:endParaRPr lang="en-US" altLang="zh-CN" sz="2000" dirty="0"/>
          </a:p>
          <a:p>
            <a:r>
              <a:rPr lang="zh-CN" altLang="en-US" sz="2000" dirty="0"/>
              <a:t>长按做笔记</a:t>
            </a:r>
            <a:endParaRPr lang="en-US" altLang="zh-CN" sz="2000" dirty="0"/>
          </a:p>
          <a:p>
            <a:endParaRPr sz="2000" dirty="0"/>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TIM图片20180323105616"/>
          <p:cNvPicPr>
            <a:picLocks noChangeAspect="1"/>
          </p:cNvPicPr>
          <p:nvPr/>
        </p:nvPicPr>
        <p:blipFill>
          <a:blip r:embed="rId2" cstate="print"/>
          <a:stretch>
            <a:fillRect/>
          </a:stretch>
        </p:blipFill>
        <p:spPr>
          <a:xfrm>
            <a:off x="10551160" y="106680"/>
            <a:ext cx="1502410" cy="512445"/>
          </a:xfrm>
          <a:prstGeom prst="rect">
            <a:avLst/>
          </a:prstGeom>
        </p:spPr>
      </p:pic>
      <p:sp>
        <p:nvSpPr>
          <p:cNvPr id="9" name="圆角矩形 8"/>
          <p:cNvSpPr/>
          <p:nvPr/>
        </p:nvSpPr>
        <p:spPr>
          <a:xfrm>
            <a:off x="2585085" y="1355090"/>
            <a:ext cx="1975485" cy="96583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文本框 9"/>
          <p:cNvSpPr txBox="1"/>
          <p:nvPr/>
        </p:nvSpPr>
        <p:spPr>
          <a:xfrm>
            <a:off x="2550795" y="2847975"/>
            <a:ext cx="7355840" cy="1753235"/>
          </a:xfrm>
          <a:prstGeom prst="rect">
            <a:avLst/>
          </a:prstGeom>
          <a:noFill/>
        </p:spPr>
        <p:txBody>
          <a:bodyPr wrap="square" rtlCol="0" anchor="t">
            <a:spAutoFit/>
          </a:bodyPr>
          <a:lstStyle/>
          <a:p>
            <a:pPr algn="just">
              <a:lnSpc>
                <a:spcPct val="150000"/>
              </a:lnSpc>
            </a:pPr>
            <a:r>
              <a:rPr lang="zh-CN" altLang="en-US" sz="2400">
                <a:latin typeface="Arial" panose="020B0604020202090204" pitchFamily="34" charset="0"/>
                <a:ea typeface="宋体" panose="02010600030101010101" pitchFamily="2" charset="-122"/>
                <a:sym typeface="+mn-ea"/>
              </a:rPr>
              <a:t>数字资源茫茫如海，想要获取自己想要的信息，一定要多多实践、多多检索，这样才提高自己的检索能力呦！</a:t>
            </a:r>
          </a:p>
        </p:txBody>
      </p:sp>
      <p:sp>
        <p:nvSpPr>
          <p:cNvPr id="2" name="文本框 1"/>
          <p:cNvSpPr txBox="1"/>
          <p:nvPr/>
        </p:nvSpPr>
        <p:spPr>
          <a:xfrm>
            <a:off x="2799715" y="1469390"/>
            <a:ext cx="1546225" cy="737235"/>
          </a:xfrm>
          <a:prstGeom prst="rect">
            <a:avLst/>
          </a:prstGeom>
          <a:noFill/>
        </p:spPr>
        <p:txBody>
          <a:bodyPr wrap="square" rtlCol="0">
            <a:spAutoFit/>
          </a:bodyPr>
          <a:lstStyle/>
          <a:p>
            <a:pPr algn="just"/>
            <a:r>
              <a:rPr lang="zh-CN" altLang="en-US" sz="4200">
                <a:solidFill>
                  <a:schemeClr val="accent5">
                    <a:lumMod val="50000"/>
                  </a:schemeClr>
                </a:solidFill>
                <a:latin typeface="庞门正道标题体" panose="02010600030101010101" charset="-122"/>
                <a:ea typeface="庞门正道标题体" panose="02010600030101010101" charset="-122"/>
              </a:rPr>
              <a:t>小 结</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7188"/>
            <a:ext cx="6742113" cy="522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2144" y="1057890"/>
            <a:ext cx="6618287" cy="3562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3483" y="1644444"/>
            <a:ext cx="6124575" cy="330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61371" y="2442394"/>
            <a:ext cx="6172200" cy="3781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61453" y="804729"/>
            <a:ext cx="6913563" cy="524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p:cNvSpPr txBox="1">
            <a:spLocks noChangeArrowheads="1"/>
          </p:cNvSpPr>
          <p:nvPr/>
        </p:nvSpPr>
        <p:spPr bwMode="auto">
          <a:xfrm>
            <a:off x="6294755" y="3197225"/>
            <a:ext cx="452120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a:ea typeface="宋体" panose="02010600030101010101" pitchFamily="2" charset="-122"/>
              </a:defRPr>
            </a:lvl1pPr>
            <a:lvl2pPr marL="742950" indent="-285750">
              <a:spcBef>
                <a:spcPct val="20000"/>
              </a:spcBef>
              <a:buChar char="–"/>
              <a:defRPr sz="2800">
                <a:solidFill>
                  <a:schemeClr val="tx1"/>
                </a:solidFill>
                <a:latin typeface="Arial" panose="020B0604020202090204"/>
                <a:ea typeface="宋体" panose="02010600030101010101" pitchFamily="2" charset="-122"/>
              </a:defRPr>
            </a:lvl2pPr>
            <a:lvl3pPr marL="1143000" indent="-228600">
              <a:spcBef>
                <a:spcPct val="20000"/>
              </a:spcBef>
              <a:buChar char="•"/>
              <a:defRPr sz="2400">
                <a:solidFill>
                  <a:schemeClr val="tx1"/>
                </a:solidFill>
                <a:latin typeface="Arial" panose="020B0604020202090204"/>
                <a:ea typeface="宋体" panose="02010600030101010101" pitchFamily="2" charset="-122"/>
              </a:defRPr>
            </a:lvl3pPr>
            <a:lvl4pPr marL="1600200" indent="-228600">
              <a:spcBef>
                <a:spcPct val="20000"/>
              </a:spcBef>
              <a:buChar char="–"/>
              <a:defRPr sz="2000">
                <a:solidFill>
                  <a:schemeClr val="tx1"/>
                </a:solidFill>
                <a:latin typeface="Arial" panose="020B0604020202090204"/>
                <a:ea typeface="宋体" panose="02010600030101010101" pitchFamily="2" charset="-122"/>
              </a:defRPr>
            </a:lvl4pPr>
            <a:lvl5pPr marL="2057400" indent="-228600">
              <a:spcBef>
                <a:spcPct val="20000"/>
              </a:spcBef>
              <a:buChar char="»"/>
              <a:defRPr sz="2000">
                <a:solidFill>
                  <a:schemeClr val="tx1"/>
                </a:solidFill>
                <a:latin typeface="Arial" panose="020B0604020202090204"/>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eaLnBrk="1" hangingPunct="1">
              <a:spcBef>
                <a:spcPct val="0"/>
              </a:spcBef>
              <a:buFontTx/>
              <a:buNone/>
            </a:pP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PART</a:t>
            </a:r>
            <a:r>
              <a:rPr kumimoji="1" lang="zh-CN" altLang="en-US" sz="5000" b="1">
                <a:solidFill>
                  <a:srgbClr val="F6D976"/>
                </a:solidFill>
                <a:latin typeface="微软雅黑" panose="020B0503020204020204" charset="-122"/>
                <a:ea typeface="微软雅黑" panose="020B0503020204020204" charset="-122"/>
                <a:cs typeface="圆体-简" panose="02010600040101010101" charset="-122"/>
              </a:rPr>
              <a:t>  </a:t>
            </a:r>
            <a:r>
              <a:rPr kumimoji="1" lang="en-US" altLang="zh-CN" sz="5000" b="1">
                <a:solidFill>
                  <a:srgbClr val="F6D976"/>
                </a:solidFill>
                <a:latin typeface="微软雅黑" panose="020B0503020204020204" charset="-122"/>
                <a:ea typeface="微软雅黑" panose="020B0503020204020204" charset="-122"/>
                <a:cs typeface="圆体-简" panose="02010600040101010101" charset="-122"/>
              </a:rPr>
              <a:t>FIVE</a:t>
            </a:r>
          </a:p>
        </p:txBody>
      </p:sp>
      <p:sp>
        <p:nvSpPr>
          <p:cNvPr id="4" name="矩形 70"/>
          <p:cNvSpPr>
            <a:spLocks noChangeArrowheads="1"/>
          </p:cNvSpPr>
          <p:nvPr/>
        </p:nvSpPr>
        <p:spPr bwMode="auto">
          <a:xfrm>
            <a:off x="5718810" y="4443095"/>
            <a:ext cx="4656455" cy="6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9pPr>
          </a:lstStyle>
          <a:p>
            <a:pPr algn="ctr" eaLnBrk="1" hangingPunct="1">
              <a:lnSpc>
                <a:spcPct val="100000"/>
              </a:lnSpc>
              <a:spcBef>
                <a:spcPct val="0"/>
              </a:spcBef>
              <a:buFont typeface="Arial" panose="020B0604020202090204"/>
              <a:buNone/>
            </a:pPr>
            <a:r>
              <a:rPr lang="zh-CN" altLang="en-US" sz="3600" b="1">
                <a:solidFill>
                  <a:srgbClr val="F6D976"/>
                </a:solidFill>
                <a:latin typeface="微软雅黑" panose="020B0503020204020204" charset="-122"/>
                <a:ea typeface="微软雅黑" panose="020B0503020204020204" charset="-122"/>
                <a:cs typeface="圆体-简" panose="02010600040101010101" charset="-122"/>
                <a:sym typeface="+mn-ea"/>
              </a:rPr>
              <a:t>研究型学习平台</a:t>
            </a:r>
          </a:p>
        </p:txBody>
      </p:sp>
      <p:pic>
        <p:nvPicPr>
          <p:cNvPr id="24" name="图片 23" descr="TIM图片20180323105616"/>
          <p:cNvPicPr>
            <a:picLocks noChangeAspect="1"/>
          </p:cNvPicPr>
          <p:nvPr/>
        </p:nvPicPr>
        <p:blipFill>
          <a:blip r:embed="rId3" cstate="print"/>
          <a:stretch>
            <a:fillRect/>
          </a:stretch>
        </p:blipFill>
        <p:spPr>
          <a:xfrm>
            <a:off x="151765" y="15367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6200" y="172335"/>
            <a:ext cx="4781550" cy="699839"/>
            <a:chOff x="0" y="286082"/>
            <a:chExt cx="6375400" cy="933118"/>
          </a:xfrm>
        </p:grpSpPr>
        <p:sp>
          <p:nvSpPr>
            <p:cNvPr id="13" name="稻壳儿春秋广告/盗版必究        原创来源：http://chn.docer.com/works?userid=199329941#!/work_time"/>
            <p:cNvSpPr txBox="1"/>
            <p:nvPr/>
          </p:nvSpPr>
          <p:spPr>
            <a:xfrm>
              <a:off x="431800" y="290977"/>
              <a:ext cx="5943600" cy="492442"/>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研学价值</a:t>
              </a:r>
            </a:p>
          </p:txBody>
        </p:sp>
        <p:sp>
          <p:nvSpPr>
            <p:cNvPr id="14" name="稻壳儿春秋广告/盗版必究        原创来源：http://chn.docer.com/works?userid=199329941#!/work_time"/>
            <p:cNvSpPr txBox="1"/>
            <p:nvPr/>
          </p:nvSpPr>
          <p:spPr>
            <a:xfrm>
              <a:off x="431800" y="752642"/>
              <a:ext cx="4790261" cy="400109"/>
            </a:xfrm>
            <a:prstGeom prst="rect">
              <a:avLst/>
            </a:prstGeom>
            <a:noFill/>
          </p:spPr>
          <p:txBody>
            <a:bodyPr wrap="square" rtlCol="0">
              <a:spAutoFit/>
            </a:bodyPr>
            <a:lstStyle/>
            <a:p>
              <a:pPr algn="dist" defTabSz="513715">
                <a:lnSpc>
                  <a:spcPct val="150000"/>
                </a:lnSpc>
                <a:spcBef>
                  <a:spcPts val="675"/>
                </a:spcBef>
                <a:defRPr/>
              </a:pPr>
              <a:r>
                <a:rPr lang="en-US" altLang="zh-CN" sz="900" spc="75" dirty="0">
                  <a:solidFill>
                    <a:srgbClr val="A4A4A4"/>
                  </a:solidFill>
                  <a:latin typeface="微软雅黑" panose="020B0503020204020204" charset="-122"/>
                  <a:ea typeface="微软雅黑" panose="020B0503020204020204" charset="-122"/>
                  <a:cs typeface="+mn-ea"/>
                  <a:sym typeface="+mn-lt"/>
                </a:rPr>
                <a:t>Research Learning Platform</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3" cstate="print">
            <a:clrChange>
              <a:clrFrom>
                <a:srgbClr val="FFFFFF"/>
              </a:clrFrom>
              <a:clrTo>
                <a:srgbClr val="FFFFFF">
                  <a:alpha val="0"/>
                </a:srgbClr>
              </a:clrTo>
            </a:clrChange>
          </a:blip>
          <a:stretch>
            <a:fillRect/>
          </a:stretch>
        </p:blipFill>
        <p:spPr>
          <a:xfrm>
            <a:off x="723901" y="2343150"/>
            <a:ext cx="4814264" cy="2396434"/>
          </a:xfrm>
          <a:prstGeom prst="rect">
            <a:avLst/>
          </a:prstGeom>
        </p:spPr>
      </p:pic>
      <p:pic>
        <p:nvPicPr>
          <p:cNvPr id="4" name="图片 3"/>
          <p:cNvPicPr>
            <a:picLocks noChangeAspect="1"/>
          </p:cNvPicPr>
          <p:nvPr/>
        </p:nvPicPr>
        <p:blipFill>
          <a:blip r:embed="rId4" cstate="print">
            <a:clrChange>
              <a:clrFrom>
                <a:srgbClr val="FFFFFF"/>
              </a:clrFrom>
              <a:clrTo>
                <a:srgbClr val="FFFFFF">
                  <a:alpha val="0"/>
                </a:srgbClr>
              </a:clrTo>
            </a:clrChange>
          </a:blip>
          <a:stretch>
            <a:fillRect/>
          </a:stretch>
        </p:blipFill>
        <p:spPr>
          <a:xfrm>
            <a:off x="6324601" y="971550"/>
            <a:ext cx="4803047" cy="2380130"/>
          </a:xfrm>
          <a:prstGeom prst="rect">
            <a:avLst/>
          </a:prstGeom>
        </p:spPr>
      </p:pic>
      <p:pic>
        <p:nvPicPr>
          <p:cNvPr id="5" name="图片 4"/>
          <p:cNvPicPr>
            <a:picLocks noChangeAspect="1"/>
          </p:cNvPicPr>
          <p:nvPr/>
        </p:nvPicPr>
        <p:blipFill>
          <a:blip r:embed="rId5" cstate="print">
            <a:clrChange>
              <a:clrFrom>
                <a:srgbClr val="FFFFFF"/>
              </a:clrFrom>
              <a:clrTo>
                <a:srgbClr val="FFFFFF">
                  <a:alpha val="0"/>
                </a:srgbClr>
              </a:clrTo>
            </a:clrChange>
          </a:blip>
          <a:stretch>
            <a:fillRect/>
          </a:stretch>
        </p:blipFill>
        <p:spPr>
          <a:xfrm>
            <a:off x="6324600" y="3771901"/>
            <a:ext cx="4999428" cy="263362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
          <p:cNvGrpSpPr/>
          <p:nvPr/>
        </p:nvGrpSpPr>
        <p:grpSpPr>
          <a:xfrm>
            <a:off x="4038600" y="2769235"/>
            <a:ext cx="3677920" cy="3677920"/>
            <a:chOff x="4814552" y="2363990"/>
            <a:chExt cx="2566988" cy="2566982"/>
          </a:xfrm>
          <a:solidFill>
            <a:schemeClr val="accent1"/>
          </a:solidFill>
        </p:grpSpPr>
        <p:sp>
          <p:nvSpPr>
            <p:cNvPr id="3" name="Freeform 10"/>
            <p:cNvSpPr/>
            <p:nvPr/>
          </p:nvSpPr>
          <p:spPr bwMode="auto">
            <a:xfrm>
              <a:off x="4814552" y="2363990"/>
              <a:ext cx="1281448" cy="1281446"/>
            </a:xfrm>
            <a:custGeom>
              <a:avLst/>
              <a:gdLst/>
              <a:ahLst/>
              <a:cxnLst>
                <a:cxn ang="0">
                  <a:pos x="421" y="0"/>
                </a:cxn>
                <a:cxn ang="0">
                  <a:pos x="0" y="421"/>
                </a:cxn>
                <a:cxn ang="0">
                  <a:pos x="421" y="421"/>
                </a:cxn>
                <a:cxn ang="0">
                  <a:pos x="421" y="0"/>
                </a:cxn>
              </a:cxnLst>
              <a:rect l="0" t="0" r="r" b="b"/>
              <a:pathLst>
                <a:path w="421" h="421">
                  <a:moveTo>
                    <a:pt x="421" y="0"/>
                  </a:moveTo>
                  <a:cubicBezTo>
                    <a:pt x="188" y="0"/>
                    <a:pt x="0" y="189"/>
                    <a:pt x="0" y="421"/>
                  </a:cubicBezTo>
                  <a:cubicBezTo>
                    <a:pt x="421" y="421"/>
                    <a:pt x="421" y="421"/>
                    <a:pt x="421" y="421"/>
                  </a:cubicBezTo>
                  <a:lnTo>
                    <a:pt x="421" y="0"/>
                  </a:lnTo>
                  <a:close/>
                </a:path>
              </a:pathLst>
            </a:custGeom>
            <a:grpFill/>
            <a:ln w="9525">
              <a:noFill/>
              <a:round/>
            </a:ln>
          </p:spPr>
          <p:txBody>
            <a:bodyPr vert="horz" wrap="square" lIns="91440" tIns="45720" rIns="91440" bIns="45720" numCol="1" anchor="t" anchorCtr="0" compatLnSpc="1"/>
            <a:lstStyle/>
            <a:p>
              <a:endParaRPr lang="en-US"/>
            </a:p>
          </p:txBody>
        </p:sp>
        <p:sp>
          <p:nvSpPr>
            <p:cNvPr id="4" name="Freeform 11"/>
            <p:cNvSpPr/>
            <p:nvPr/>
          </p:nvSpPr>
          <p:spPr bwMode="auto">
            <a:xfrm>
              <a:off x="4814552" y="3645433"/>
              <a:ext cx="1281448" cy="1285539"/>
            </a:xfrm>
            <a:custGeom>
              <a:avLst/>
              <a:gdLst/>
              <a:ahLst/>
              <a:cxnLst>
                <a:cxn ang="0">
                  <a:pos x="0" y="0"/>
                </a:cxn>
                <a:cxn ang="0">
                  <a:pos x="421" y="422"/>
                </a:cxn>
                <a:cxn ang="0">
                  <a:pos x="421" y="0"/>
                </a:cxn>
                <a:cxn ang="0">
                  <a:pos x="0" y="0"/>
                </a:cxn>
              </a:cxnLst>
              <a:rect l="0" t="0" r="r" b="b"/>
              <a:pathLst>
                <a:path w="421" h="422">
                  <a:moveTo>
                    <a:pt x="0" y="0"/>
                  </a:moveTo>
                  <a:cubicBezTo>
                    <a:pt x="0" y="233"/>
                    <a:pt x="188" y="422"/>
                    <a:pt x="421" y="422"/>
                  </a:cubicBezTo>
                  <a:cubicBezTo>
                    <a:pt x="421" y="0"/>
                    <a:pt x="421" y="0"/>
                    <a:pt x="421" y="0"/>
                  </a:cubicBez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5" name="Freeform 12"/>
            <p:cNvSpPr/>
            <p:nvPr/>
          </p:nvSpPr>
          <p:spPr bwMode="auto">
            <a:xfrm>
              <a:off x="6096000" y="2363990"/>
              <a:ext cx="1285540" cy="1281446"/>
            </a:xfrm>
            <a:custGeom>
              <a:avLst/>
              <a:gdLst/>
              <a:ahLst/>
              <a:cxnLst>
                <a:cxn ang="0">
                  <a:pos x="0" y="0"/>
                </a:cxn>
                <a:cxn ang="0">
                  <a:pos x="0" y="0"/>
                </a:cxn>
                <a:cxn ang="0">
                  <a:pos x="0" y="421"/>
                </a:cxn>
                <a:cxn ang="0">
                  <a:pos x="422" y="421"/>
                </a:cxn>
                <a:cxn ang="0">
                  <a:pos x="0" y="0"/>
                </a:cxn>
              </a:cxnLst>
              <a:rect l="0" t="0" r="r" b="b"/>
              <a:pathLst>
                <a:path w="422" h="421">
                  <a:moveTo>
                    <a:pt x="0" y="0"/>
                  </a:moveTo>
                  <a:cubicBezTo>
                    <a:pt x="0" y="0"/>
                    <a:pt x="0" y="0"/>
                    <a:pt x="0" y="0"/>
                  </a:cubicBezTo>
                  <a:cubicBezTo>
                    <a:pt x="0" y="421"/>
                    <a:pt x="0" y="421"/>
                    <a:pt x="0" y="421"/>
                  </a:cubicBezTo>
                  <a:cubicBezTo>
                    <a:pt x="422" y="421"/>
                    <a:pt x="422" y="421"/>
                    <a:pt x="422" y="421"/>
                  </a:cubicBezTo>
                  <a:cubicBezTo>
                    <a:pt x="422" y="189"/>
                    <a:pt x="233" y="0"/>
                    <a:pt x="0" y="0"/>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6" name="Freeform 13"/>
            <p:cNvSpPr/>
            <p:nvPr/>
          </p:nvSpPr>
          <p:spPr bwMode="auto">
            <a:xfrm>
              <a:off x="6096000" y="3645433"/>
              <a:ext cx="1285540" cy="1285539"/>
            </a:xfrm>
            <a:custGeom>
              <a:avLst/>
              <a:gdLst/>
              <a:ahLst/>
              <a:cxnLst>
                <a:cxn ang="0">
                  <a:pos x="0" y="422"/>
                </a:cxn>
                <a:cxn ang="0">
                  <a:pos x="0" y="422"/>
                </a:cxn>
                <a:cxn ang="0">
                  <a:pos x="422" y="0"/>
                </a:cxn>
                <a:cxn ang="0">
                  <a:pos x="0" y="0"/>
                </a:cxn>
                <a:cxn ang="0">
                  <a:pos x="0" y="422"/>
                </a:cxn>
              </a:cxnLst>
              <a:rect l="0" t="0" r="r" b="b"/>
              <a:pathLst>
                <a:path w="422" h="422">
                  <a:moveTo>
                    <a:pt x="0" y="422"/>
                  </a:moveTo>
                  <a:cubicBezTo>
                    <a:pt x="0" y="422"/>
                    <a:pt x="0" y="422"/>
                    <a:pt x="0" y="422"/>
                  </a:cubicBezTo>
                  <a:cubicBezTo>
                    <a:pt x="233" y="422"/>
                    <a:pt x="422" y="233"/>
                    <a:pt x="422" y="0"/>
                  </a:cubicBezTo>
                  <a:cubicBezTo>
                    <a:pt x="0" y="0"/>
                    <a:pt x="0" y="0"/>
                    <a:pt x="0" y="0"/>
                  </a:cubicBezTo>
                  <a:lnTo>
                    <a:pt x="0" y="422"/>
                  </a:ln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7" name="Freeform 14"/>
            <p:cNvSpPr/>
            <p:nvPr/>
          </p:nvSpPr>
          <p:spPr bwMode="auto">
            <a:xfrm>
              <a:off x="5506452" y="3055887"/>
              <a:ext cx="1183190" cy="1183188"/>
            </a:xfrm>
            <a:custGeom>
              <a:avLst/>
              <a:gdLst/>
              <a:ahLst/>
              <a:cxnLst>
                <a:cxn ang="0">
                  <a:pos x="384" y="155"/>
                </a:cxn>
                <a:cxn ang="0">
                  <a:pos x="255" y="10"/>
                </a:cxn>
                <a:cxn ang="0">
                  <a:pos x="205" y="1"/>
                </a:cxn>
                <a:cxn ang="0">
                  <a:pos x="155" y="4"/>
                </a:cxn>
                <a:cxn ang="0">
                  <a:pos x="10" y="134"/>
                </a:cxn>
                <a:cxn ang="0">
                  <a:pos x="1" y="183"/>
                </a:cxn>
                <a:cxn ang="0">
                  <a:pos x="4" y="234"/>
                </a:cxn>
                <a:cxn ang="0">
                  <a:pos x="134" y="379"/>
                </a:cxn>
                <a:cxn ang="0">
                  <a:pos x="183" y="388"/>
                </a:cxn>
                <a:cxn ang="0">
                  <a:pos x="234" y="384"/>
                </a:cxn>
                <a:cxn ang="0">
                  <a:pos x="379" y="255"/>
                </a:cxn>
                <a:cxn ang="0">
                  <a:pos x="388" y="205"/>
                </a:cxn>
                <a:cxn ang="0">
                  <a:pos x="384" y="155"/>
                </a:cxn>
              </a:cxnLst>
              <a:rect l="0" t="0" r="r" b="b"/>
              <a:pathLst>
                <a:path w="389" h="389">
                  <a:moveTo>
                    <a:pt x="384" y="155"/>
                  </a:moveTo>
                  <a:cubicBezTo>
                    <a:pt x="370" y="87"/>
                    <a:pt x="321" y="32"/>
                    <a:pt x="255" y="10"/>
                  </a:cubicBezTo>
                  <a:cubicBezTo>
                    <a:pt x="239" y="5"/>
                    <a:pt x="222" y="2"/>
                    <a:pt x="205" y="1"/>
                  </a:cubicBezTo>
                  <a:cubicBezTo>
                    <a:pt x="188" y="0"/>
                    <a:pt x="171" y="1"/>
                    <a:pt x="155" y="4"/>
                  </a:cubicBezTo>
                  <a:cubicBezTo>
                    <a:pt x="87" y="18"/>
                    <a:pt x="31" y="68"/>
                    <a:pt x="10" y="134"/>
                  </a:cubicBezTo>
                  <a:cubicBezTo>
                    <a:pt x="5" y="150"/>
                    <a:pt x="1" y="166"/>
                    <a:pt x="1" y="183"/>
                  </a:cubicBezTo>
                  <a:cubicBezTo>
                    <a:pt x="0" y="201"/>
                    <a:pt x="1" y="218"/>
                    <a:pt x="4" y="234"/>
                  </a:cubicBezTo>
                  <a:cubicBezTo>
                    <a:pt x="18" y="302"/>
                    <a:pt x="68" y="357"/>
                    <a:pt x="134" y="379"/>
                  </a:cubicBezTo>
                  <a:cubicBezTo>
                    <a:pt x="149" y="384"/>
                    <a:pt x="166" y="387"/>
                    <a:pt x="183" y="388"/>
                  </a:cubicBezTo>
                  <a:cubicBezTo>
                    <a:pt x="201" y="389"/>
                    <a:pt x="217" y="388"/>
                    <a:pt x="234" y="384"/>
                  </a:cubicBezTo>
                  <a:cubicBezTo>
                    <a:pt x="301" y="370"/>
                    <a:pt x="357" y="321"/>
                    <a:pt x="379" y="255"/>
                  </a:cubicBezTo>
                  <a:cubicBezTo>
                    <a:pt x="384" y="239"/>
                    <a:pt x="387" y="223"/>
                    <a:pt x="388" y="205"/>
                  </a:cubicBezTo>
                  <a:cubicBezTo>
                    <a:pt x="389" y="188"/>
                    <a:pt x="388" y="171"/>
                    <a:pt x="384" y="155"/>
                  </a:cubicBezTo>
                  <a:close/>
                </a:path>
              </a:pathLst>
            </a:custGeom>
            <a:solidFill>
              <a:schemeClr val="bg1"/>
            </a:solidFill>
            <a:ln w="19050">
              <a:solidFill>
                <a:schemeClr val="bg1"/>
              </a:solidFill>
              <a:round/>
            </a:ln>
          </p:spPr>
          <p:txBody>
            <a:bodyPr vert="horz" wrap="square" lIns="91440" tIns="45720" rIns="91440" bIns="45720" numCol="1" anchor="t" anchorCtr="0" compatLnSpc="1"/>
            <a:lstStyle/>
            <a:p>
              <a:endParaRPr lang="en-US"/>
            </a:p>
          </p:txBody>
        </p:sp>
      </p:grpSp>
      <p:sp>
        <p:nvSpPr>
          <p:cNvPr id="8" name="Freeform 13"/>
          <p:cNvSpPr>
            <a:spLocks noEditPoints="1"/>
          </p:cNvSpPr>
          <p:nvPr/>
        </p:nvSpPr>
        <p:spPr bwMode="auto">
          <a:xfrm>
            <a:off x="5575935" y="4031615"/>
            <a:ext cx="626110" cy="1042035"/>
          </a:xfrm>
          <a:custGeom>
            <a:avLst/>
            <a:gdLst>
              <a:gd name="T0" fmla="*/ 348 w 382"/>
              <a:gd name="T1" fmla="*/ 525 h 634"/>
              <a:gd name="T2" fmla="*/ 348 w 382"/>
              <a:gd name="T3" fmla="*/ 525 h 634"/>
              <a:gd name="T4" fmla="*/ 34 w 382"/>
              <a:gd name="T5" fmla="*/ 525 h 634"/>
              <a:gd name="T6" fmla="*/ 34 w 382"/>
              <a:gd name="T7" fmla="*/ 50 h 634"/>
              <a:gd name="T8" fmla="*/ 348 w 382"/>
              <a:gd name="T9" fmla="*/ 50 h 634"/>
              <a:gd name="T10" fmla="*/ 348 w 382"/>
              <a:gd name="T11" fmla="*/ 525 h 634"/>
              <a:gd name="T12" fmla="*/ 191 w 382"/>
              <a:gd name="T13" fmla="*/ 619 h 634"/>
              <a:gd name="T14" fmla="*/ 191 w 382"/>
              <a:gd name="T15" fmla="*/ 619 h 634"/>
              <a:gd name="T16" fmla="*/ 158 w 382"/>
              <a:gd name="T17" fmla="*/ 582 h 634"/>
              <a:gd name="T18" fmla="*/ 191 w 382"/>
              <a:gd name="T19" fmla="*/ 545 h 634"/>
              <a:gd name="T20" fmla="*/ 224 w 382"/>
              <a:gd name="T21" fmla="*/ 582 h 634"/>
              <a:gd name="T22" fmla="*/ 191 w 382"/>
              <a:gd name="T23" fmla="*/ 619 h 634"/>
              <a:gd name="T24" fmla="*/ 157 w 382"/>
              <a:gd name="T25" fmla="*/ 24 h 634"/>
              <a:gd name="T26" fmla="*/ 157 w 382"/>
              <a:gd name="T27" fmla="*/ 24 h 634"/>
              <a:gd name="T28" fmla="*/ 225 w 382"/>
              <a:gd name="T29" fmla="*/ 24 h 634"/>
              <a:gd name="T30" fmla="*/ 231 w 382"/>
              <a:gd name="T31" fmla="*/ 29 h 634"/>
              <a:gd name="T32" fmla="*/ 225 w 382"/>
              <a:gd name="T33" fmla="*/ 35 h 634"/>
              <a:gd name="T34" fmla="*/ 157 w 382"/>
              <a:gd name="T35" fmla="*/ 35 h 634"/>
              <a:gd name="T36" fmla="*/ 151 w 382"/>
              <a:gd name="T37" fmla="*/ 29 h 634"/>
              <a:gd name="T38" fmla="*/ 157 w 382"/>
              <a:gd name="T39" fmla="*/ 24 h 634"/>
              <a:gd name="T40" fmla="*/ 356 w 382"/>
              <a:gd name="T41" fmla="*/ 0 h 634"/>
              <a:gd name="T42" fmla="*/ 356 w 382"/>
              <a:gd name="T43" fmla="*/ 0 h 634"/>
              <a:gd name="T44" fmla="*/ 26 w 382"/>
              <a:gd name="T45" fmla="*/ 0 h 634"/>
              <a:gd name="T46" fmla="*/ 0 w 382"/>
              <a:gd name="T47" fmla="*/ 26 h 634"/>
              <a:gd name="T48" fmla="*/ 0 w 382"/>
              <a:gd name="T49" fmla="*/ 608 h 634"/>
              <a:gd name="T50" fmla="*/ 26 w 382"/>
              <a:gd name="T51" fmla="*/ 634 h 634"/>
              <a:gd name="T52" fmla="*/ 356 w 382"/>
              <a:gd name="T53" fmla="*/ 634 h 634"/>
              <a:gd name="T54" fmla="*/ 382 w 382"/>
              <a:gd name="T55" fmla="*/ 608 h 634"/>
              <a:gd name="T56" fmla="*/ 382 w 382"/>
              <a:gd name="T57" fmla="*/ 26 h 634"/>
              <a:gd name="T58" fmla="*/ 356 w 382"/>
              <a:gd name="T59"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634">
                <a:moveTo>
                  <a:pt x="348" y="525"/>
                </a:moveTo>
                <a:lnTo>
                  <a:pt x="348" y="525"/>
                </a:lnTo>
                <a:lnTo>
                  <a:pt x="34" y="525"/>
                </a:lnTo>
                <a:lnTo>
                  <a:pt x="34" y="50"/>
                </a:lnTo>
                <a:lnTo>
                  <a:pt x="348" y="50"/>
                </a:lnTo>
                <a:lnTo>
                  <a:pt x="348" y="525"/>
                </a:lnTo>
                <a:close/>
                <a:moveTo>
                  <a:pt x="191" y="619"/>
                </a:moveTo>
                <a:lnTo>
                  <a:pt x="191" y="619"/>
                </a:lnTo>
                <a:cubicBezTo>
                  <a:pt x="173" y="619"/>
                  <a:pt x="158" y="602"/>
                  <a:pt x="158" y="582"/>
                </a:cubicBezTo>
                <a:cubicBezTo>
                  <a:pt x="158" y="562"/>
                  <a:pt x="173" y="545"/>
                  <a:pt x="191" y="545"/>
                </a:cubicBezTo>
                <a:cubicBezTo>
                  <a:pt x="209" y="545"/>
                  <a:pt x="224" y="562"/>
                  <a:pt x="224" y="582"/>
                </a:cubicBezTo>
                <a:cubicBezTo>
                  <a:pt x="224" y="602"/>
                  <a:pt x="209" y="619"/>
                  <a:pt x="191" y="619"/>
                </a:cubicBezTo>
                <a:close/>
                <a:moveTo>
                  <a:pt x="157" y="24"/>
                </a:moveTo>
                <a:lnTo>
                  <a:pt x="157" y="24"/>
                </a:lnTo>
                <a:lnTo>
                  <a:pt x="225" y="24"/>
                </a:lnTo>
                <a:cubicBezTo>
                  <a:pt x="228" y="24"/>
                  <a:pt x="231" y="26"/>
                  <a:pt x="231" y="29"/>
                </a:cubicBezTo>
                <a:cubicBezTo>
                  <a:pt x="231" y="32"/>
                  <a:pt x="228" y="35"/>
                  <a:pt x="225" y="35"/>
                </a:cubicBezTo>
                <a:lnTo>
                  <a:pt x="157" y="35"/>
                </a:lnTo>
                <a:cubicBezTo>
                  <a:pt x="154" y="35"/>
                  <a:pt x="151" y="32"/>
                  <a:pt x="151" y="29"/>
                </a:cubicBezTo>
                <a:cubicBezTo>
                  <a:pt x="151" y="26"/>
                  <a:pt x="154" y="24"/>
                  <a:pt x="157" y="24"/>
                </a:cubicBezTo>
                <a:close/>
                <a:moveTo>
                  <a:pt x="356" y="0"/>
                </a:moveTo>
                <a:lnTo>
                  <a:pt x="356" y="0"/>
                </a:lnTo>
                <a:lnTo>
                  <a:pt x="26" y="0"/>
                </a:lnTo>
                <a:cubicBezTo>
                  <a:pt x="11" y="0"/>
                  <a:pt x="0" y="12"/>
                  <a:pt x="0" y="26"/>
                </a:cubicBezTo>
                <a:lnTo>
                  <a:pt x="0" y="608"/>
                </a:lnTo>
                <a:cubicBezTo>
                  <a:pt x="0" y="622"/>
                  <a:pt x="11" y="634"/>
                  <a:pt x="26" y="634"/>
                </a:cubicBezTo>
                <a:lnTo>
                  <a:pt x="356" y="634"/>
                </a:lnTo>
                <a:cubicBezTo>
                  <a:pt x="371" y="634"/>
                  <a:pt x="382" y="622"/>
                  <a:pt x="382" y="608"/>
                </a:cubicBezTo>
                <a:lnTo>
                  <a:pt x="382" y="26"/>
                </a:lnTo>
                <a:cubicBezTo>
                  <a:pt x="382" y="12"/>
                  <a:pt x="371" y="0"/>
                  <a:pt x="356" y="0"/>
                </a:cubicBezTo>
                <a:close/>
              </a:path>
            </a:pathLst>
          </a:custGeom>
          <a:solidFill>
            <a:schemeClr val="tx1"/>
          </a:solidFill>
          <a:ln w="0">
            <a:noFill/>
            <a:prstDash val="solid"/>
            <a:round/>
          </a:ln>
        </p:spPr>
        <p:txBody>
          <a:bodyPr vert="horz" wrap="square" lIns="91440" tIns="45720" rIns="91440" bIns="45720" numCol="1" anchor="t" anchorCtr="0" compatLnSpc="1"/>
          <a:lstStyle/>
          <a:p>
            <a:endParaRPr lang="zh-CN" altLang="en-US"/>
          </a:p>
        </p:txBody>
      </p:sp>
      <p:sp>
        <p:nvSpPr>
          <p:cNvPr id="9" name="矩形 3"/>
          <p:cNvSpPr/>
          <p:nvPr/>
        </p:nvSpPr>
        <p:spPr>
          <a:xfrm>
            <a:off x="8020050" y="3510280"/>
            <a:ext cx="2092325" cy="1691640"/>
          </a:xfrm>
          <a:prstGeom prst="rect">
            <a:avLst/>
          </a:prstGeom>
        </p:spPr>
        <p:txBody>
          <a:bodyPr wrap="square">
            <a:spAutoFit/>
          </a:bodyPr>
          <a:lstStyle/>
          <a:p>
            <a:pPr lvl="0" algn="just">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网络课程、</a:t>
            </a:r>
          </a:p>
          <a:p>
            <a:pPr lvl="0" algn="just">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音频、</a:t>
            </a:r>
          </a:p>
          <a:p>
            <a:pPr lvl="0" algn="just">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视频、</a:t>
            </a:r>
          </a:p>
          <a:p>
            <a:pPr lvl="0" algn="just">
              <a:lnSpc>
                <a:spcPct val="130000"/>
              </a:lnSpc>
            </a:pPr>
            <a:r>
              <a:rPr lang="en-US" altLang="zh-CN" sz="2000">
                <a:solidFill>
                  <a:schemeClr val="tx1">
                    <a:lumMod val="85000"/>
                    <a:lumOff val="15000"/>
                  </a:schemeClr>
                </a:solidFill>
                <a:latin typeface="宋体" panose="02010600030101010101" pitchFamily="2" charset="-122"/>
                <a:ea typeface="宋体" panose="02010600030101010101" pitchFamily="2" charset="-122"/>
              </a:rPr>
              <a:t>......</a:t>
            </a:r>
          </a:p>
        </p:txBody>
      </p:sp>
      <p:sp>
        <p:nvSpPr>
          <p:cNvPr id="10" name="矩形 4"/>
          <p:cNvSpPr/>
          <p:nvPr/>
        </p:nvSpPr>
        <p:spPr>
          <a:xfrm>
            <a:off x="7980680" y="2819400"/>
            <a:ext cx="2091690" cy="570865"/>
          </a:xfrm>
          <a:prstGeom prst="rect">
            <a:avLst/>
          </a:prstGeom>
        </p:spPr>
        <p:txBody>
          <a:bodyPr wrap="square">
            <a:spAutoFit/>
          </a:bodyPr>
          <a:lstStyle/>
          <a:p>
            <a:pPr defTabSz="1219200">
              <a:lnSpc>
                <a:spcPct val="130000"/>
              </a:lnSpc>
              <a:defRPr/>
            </a:pPr>
            <a:r>
              <a:rPr lang="zh-CN" altLang="en-US" sz="2400" b="1" kern="0">
                <a:solidFill>
                  <a:schemeClr val="tx1">
                    <a:lumMod val="85000"/>
                    <a:lumOff val="15000"/>
                  </a:schemeClr>
                </a:solidFill>
              </a:rPr>
              <a:t>多媒体资源</a:t>
            </a:r>
          </a:p>
        </p:txBody>
      </p:sp>
      <p:sp>
        <p:nvSpPr>
          <p:cNvPr id="15" name="矩形 3"/>
          <p:cNvSpPr/>
          <p:nvPr/>
        </p:nvSpPr>
        <p:spPr>
          <a:xfrm>
            <a:off x="445135" y="3371215"/>
            <a:ext cx="3512820" cy="2891790"/>
          </a:xfrm>
          <a:prstGeom prst="rect">
            <a:avLst/>
          </a:prstGeom>
        </p:spPr>
        <p:txBody>
          <a:bodyPr wrap="square">
            <a:spAutoFit/>
          </a:bodyPr>
          <a:lstStyle/>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期刊论文、</a:t>
            </a:r>
          </a:p>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博硕学位论文、</a:t>
            </a:r>
          </a:p>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报纸、</a:t>
            </a:r>
          </a:p>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年鉴、</a:t>
            </a:r>
          </a:p>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图片、</a:t>
            </a:r>
          </a:p>
          <a:p>
            <a:pPr lvl="0" algn="r">
              <a:lnSpc>
                <a:spcPct val="130000"/>
              </a:lnSpc>
            </a:pPr>
            <a:r>
              <a:rPr lang="zh-CN" altLang="en-US" sz="2000">
                <a:solidFill>
                  <a:schemeClr val="tx1">
                    <a:lumMod val="85000"/>
                    <a:lumOff val="15000"/>
                  </a:schemeClr>
                </a:solidFill>
                <a:latin typeface="宋体" panose="02010600030101010101" pitchFamily="2" charset="-122"/>
                <a:ea typeface="宋体" panose="02010600030101010101" pitchFamily="2" charset="-122"/>
              </a:rPr>
              <a:t>电子图书、</a:t>
            </a:r>
          </a:p>
          <a:p>
            <a:pPr lvl="0" algn="r">
              <a:lnSpc>
                <a:spcPct val="130000"/>
              </a:lnSpc>
            </a:pPr>
            <a:r>
              <a:rPr lang="en-US" altLang="zh-CN" sz="2000">
                <a:solidFill>
                  <a:schemeClr val="tx1">
                    <a:lumMod val="85000"/>
                    <a:lumOff val="15000"/>
                  </a:schemeClr>
                </a:solidFill>
                <a:latin typeface="宋体" panose="02010600030101010101" pitchFamily="2" charset="-122"/>
                <a:ea typeface="宋体" panose="02010600030101010101" pitchFamily="2" charset="-122"/>
              </a:rPr>
              <a:t>......</a:t>
            </a:r>
          </a:p>
        </p:txBody>
      </p:sp>
      <p:sp>
        <p:nvSpPr>
          <p:cNvPr id="16" name="矩形 4"/>
          <p:cNvSpPr/>
          <p:nvPr/>
        </p:nvSpPr>
        <p:spPr>
          <a:xfrm>
            <a:off x="1391285" y="2795270"/>
            <a:ext cx="2470150" cy="570865"/>
          </a:xfrm>
          <a:prstGeom prst="rect">
            <a:avLst/>
          </a:prstGeom>
        </p:spPr>
        <p:txBody>
          <a:bodyPr wrap="square">
            <a:spAutoFit/>
          </a:bodyPr>
          <a:lstStyle/>
          <a:p>
            <a:pPr algn="r" defTabSz="1219200">
              <a:lnSpc>
                <a:spcPct val="130000"/>
              </a:lnSpc>
              <a:defRPr/>
            </a:pPr>
            <a:r>
              <a:rPr lang="zh-CN" altLang="en-US" sz="2400" b="1" kern="0">
                <a:solidFill>
                  <a:schemeClr val="tx1">
                    <a:lumMod val="85000"/>
                    <a:lumOff val="15000"/>
                  </a:schemeClr>
                </a:solidFill>
              </a:rPr>
              <a:t>文献资源</a:t>
            </a:r>
          </a:p>
        </p:txBody>
      </p:sp>
      <p:pic>
        <p:nvPicPr>
          <p:cNvPr id="26" name="图片 25"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sp>
        <p:nvSpPr>
          <p:cNvPr id="11" name="文本框 10"/>
          <p:cNvSpPr txBox="1"/>
          <p:nvPr/>
        </p:nvSpPr>
        <p:spPr>
          <a:xfrm>
            <a:off x="963930" y="328930"/>
            <a:ext cx="247523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数字资源</a:t>
            </a:r>
          </a:p>
        </p:txBody>
      </p:sp>
      <p:sp>
        <p:nvSpPr>
          <p:cNvPr id="18" name="矩形 17"/>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1.2</a:t>
            </a:r>
          </a:p>
        </p:txBody>
      </p:sp>
      <p:sp>
        <p:nvSpPr>
          <p:cNvPr id="12" name="文本框 11"/>
          <p:cNvSpPr txBox="1"/>
          <p:nvPr/>
        </p:nvSpPr>
        <p:spPr>
          <a:xfrm>
            <a:off x="1323340" y="1068070"/>
            <a:ext cx="9545320" cy="598805"/>
          </a:xfrm>
          <a:prstGeom prst="rect">
            <a:avLst/>
          </a:prstGeom>
          <a:noFill/>
        </p:spPr>
        <p:txBody>
          <a:bodyPr wrap="square" rtlCol="0" anchor="t">
            <a:spAutoFit/>
          </a:bodyPr>
          <a:lstStyle/>
          <a:p>
            <a:pPr>
              <a:lnSpc>
                <a:spcPct val="150000"/>
              </a:lnSpc>
            </a:pPr>
            <a:r>
              <a:rPr lang="zh-CN" altLang="en-US" sz="2200">
                <a:latin typeface="宋体" panose="02010600030101010101" pitchFamily="2" charset="-122"/>
                <a:ea typeface="宋体" panose="02010600030101010101" pitchFamily="2" charset="-122"/>
                <a:cs typeface="宋体" panose="02010600030101010101" pitchFamily="2" charset="-122"/>
              </a:rPr>
              <a:t>除了传统的纸质资源之外，图书馆还有很多数字资源。</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1028700"/>
            <a:ext cx="12192000" cy="5886562"/>
          </a:xfrm>
          <a:prstGeom prst="rect">
            <a:avLst/>
          </a:prstGeom>
        </p:spPr>
      </p:pic>
      <p:grpSp>
        <p:nvGrpSpPr>
          <p:cNvPr id="11" name="组合 10"/>
          <p:cNvGrpSpPr/>
          <p:nvPr/>
        </p:nvGrpSpPr>
        <p:grpSpPr>
          <a:xfrm>
            <a:off x="0" y="214562"/>
            <a:ext cx="6305550" cy="741080"/>
            <a:chOff x="0" y="286082"/>
            <a:chExt cx="8407400" cy="988106"/>
          </a:xfrm>
        </p:grpSpPr>
        <p:sp>
          <p:nvSpPr>
            <p:cNvPr id="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打开知网研学</a:t>
              </a:r>
            </a:p>
          </p:txBody>
        </p:sp>
        <p:sp>
          <p:nvSpPr>
            <p:cNvPr id="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方法①：</a:t>
              </a:r>
              <a:r>
                <a:rPr lang="en-US" altLang="zh-CN" sz="1500" b="1" dirty="0">
                  <a:solidFill>
                    <a:schemeClr val="tx1">
                      <a:lumMod val="75000"/>
                      <a:lumOff val="25000"/>
                    </a:schemeClr>
                  </a:solidFill>
                  <a:latin typeface="微软雅黑" panose="020B0503020204020204" charset="-122"/>
                  <a:ea typeface="微软雅黑" panose="020B0503020204020204" charset="-122"/>
                </a:rPr>
                <a:t>1. </a:t>
              </a:r>
              <a:r>
                <a:rPr lang="zh-CN" altLang="en-US" sz="1500" b="1" dirty="0">
                  <a:solidFill>
                    <a:schemeClr val="tx1">
                      <a:lumMod val="75000"/>
                      <a:lumOff val="25000"/>
                    </a:schemeClr>
                  </a:solidFill>
                  <a:latin typeface="微软雅黑" panose="020B0503020204020204" charset="-122"/>
                  <a:ea typeface="微软雅黑" panose="020B0503020204020204" charset="-122"/>
                </a:rPr>
                <a:t>打开中国知网（</a:t>
              </a:r>
              <a:r>
                <a:rPr lang="en-US" altLang="zh-CN" sz="1500" b="1" dirty="0">
                  <a:solidFill>
                    <a:schemeClr val="tx1">
                      <a:lumMod val="75000"/>
                      <a:lumOff val="25000"/>
                    </a:schemeClr>
                  </a:solidFill>
                  <a:latin typeface="微软雅黑" panose="020B0503020204020204" charset="-122"/>
                  <a:ea typeface="微软雅黑" panose="020B0503020204020204" charset="-122"/>
                </a:rPr>
                <a:t>cnki.net</a:t>
              </a:r>
              <a:r>
                <a:rPr lang="zh-CN" altLang="en-US" sz="1500" b="1" dirty="0">
                  <a:solidFill>
                    <a:schemeClr val="tx1">
                      <a:lumMod val="75000"/>
                      <a:lumOff val="25000"/>
                    </a:schemeClr>
                  </a:solidFill>
                  <a:latin typeface="微软雅黑" panose="020B0503020204020204" charset="-122"/>
                  <a:ea typeface="微软雅黑" panose="020B0503020204020204" charset="-122"/>
                </a:rPr>
                <a:t>） </a:t>
              </a:r>
              <a:r>
                <a:rPr lang="en-US" altLang="zh-CN" sz="1500" b="1" dirty="0">
                  <a:solidFill>
                    <a:schemeClr val="tx1">
                      <a:lumMod val="75000"/>
                      <a:lumOff val="25000"/>
                    </a:schemeClr>
                  </a:solidFill>
                  <a:latin typeface="微软雅黑" panose="020B0503020204020204" charset="-122"/>
                  <a:ea typeface="微软雅黑" panose="020B0503020204020204" charset="-122"/>
                </a:rPr>
                <a:t>2. </a:t>
              </a:r>
              <a:r>
                <a:rPr lang="zh-CN" altLang="en-US" sz="1500" b="1" dirty="0">
                  <a:solidFill>
                    <a:schemeClr val="tx1">
                      <a:lumMod val="75000"/>
                      <a:lumOff val="25000"/>
                    </a:schemeClr>
                  </a:solidFill>
                  <a:latin typeface="微软雅黑" panose="020B0503020204020204" charset="-122"/>
                  <a:ea typeface="微软雅黑" panose="020B0503020204020204" charset="-122"/>
                </a:rPr>
                <a:t>点击中间知网研学平台</a:t>
              </a:r>
            </a:p>
          </p:txBody>
        </p:sp>
        <p:sp>
          <p:nvSpPr>
            <p:cNvPr id="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8" name="组合 7"/>
          <p:cNvGrpSpPr/>
          <p:nvPr/>
        </p:nvGrpSpPr>
        <p:grpSpPr bwMode="auto">
          <a:xfrm>
            <a:off x="4095750" y="3600450"/>
            <a:ext cx="4314825" cy="1075016"/>
            <a:chOff x="1425890" y="1440119"/>
            <a:chExt cx="5226411" cy="1302399"/>
          </a:xfrm>
        </p:grpSpPr>
        <p:sp>
          <p:nvSpPr>
            <p:cNvPr id="9" name="文本框 23"/>
            <p:cNvSpPr txBox="1">
              <a:spLocks noChangeArrowheads="1"/>
            </p:cNvSpPr>
            <p:nvPr/>
          </p:nvSpPr>
          <p:spPr bwMode="auto">
            <a:xfrm>
              <a:off x="1425890" y="2359122"/>
              <a:ext cx="1453704" cy="38339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a:p>
          </p:txBody>
        </p:sp>
        <p:sp>
          <p:nvSpPr>
            <p:cNvPr id="10" name="矩形标注"/>
            <p:cNvSpPr/>
            <p:nvPr/>
          </p:nvSpPr>
          <p:spPr>
            <a:xfrm>
              <a:off x="3191101" y="1440119"/>
              <a:ext cx="3461200" cy="800548"/>
            </a:xfrm>
            <a:prstGeom prst="wedgeRectCallout">
              <a:avLst>
                <a:gd name="adj1" fmla="val -61169"/>
                <a:gd name="adj2" fmla="val 5140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点击“知网研学平台”</a:t>
              </a:r>
            </a:p>
          </p:txBody>
        </p:sp>
      </p:gr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66750" y="1371600"/>
            <a:ext cx="11095611" cy="5446420"/>
            <a:chOff x="889000" y="1828800"/>
            <a:chExt cx="14794148" cy="7261893"/>
          </a:xfrm>
        </p:grpSpPr>
        <p:pic>
          <p:nvPicPr>
            <p:cNvPr id="3" name="图片 2"/>
            <p:cNvPicPr>
              <a:picLocks noChangeAspect="1"/>
            </p:cNvPicPr>
            <p:nvPr/>
          </p:nvPicPr>
          <p:blipFill>
            <a:blip r:embed="rId3" cstate="screen"/>
            <a:stretch>
              <a:fillRect/>
            </a:stretch>
          </p:blipFill>
          <p:spPr>
            <a:xfrm>
              <a:off x="889000" y="1828800"/>
              <a:ext cx="14794148" cy="7261893"/>
            </a:xfrm>
            <a:prstGeom prst="rect">
              <a:avLst/>
            </a:prstGeom>
          </p:spPr>
        </p:pic>
        <p:pic>
          <p:nvPicPr>
            <p:cNvPr id="2" name="图片 1"/>
            <p:cNvPicPr>
              <a:picLocks noChangeAspect="1"/>
            </p:cNvPicPr>
            <p:nvPr/>
          </p:nvPicPr>
          <p:blipFill>
            <a:blip r:embed="rId4" cstate="print"/>
            <a:stretch>
              <a:fillRect/>
            </a:stretch>
          </p:blipFill>
          <p:spPr>
            <a:xfrm>
              <a:off x="6985000" y="7467600"/>
              <a:ext cx="4972050" cy="714375"/>
            </a:xfrm>
            <a:prstGeom prst="rect">
              <a:avLst/>
            </a:prstGeom>
          </p:spPr>
        </p:pic>
      </p:grpSp>
      <p:grpSp>
        <p:nvGrpSpPr>
          <p:cNvPr id="8" name="组合 7"/>
          <p:cNvGrpSpPr/>
          <p:nvPr/>
        </p:nvGrpSpPr>
        <p:grpSpPr bwMode="auto">
          <a:xfrm>
            <a:off x="1752600" y="1340615"/>
            <a:ext cx="4457700" cy="1549016"/>
            <a:chOff x="1529726" y="2380420"/>
            <a:chExt cx="5399471" cy="1876659"/>
          </a:xfrm>
        </p:grpSpPr>
        <p:sp>
          <p:nvSpPr>
            <p:cNvPr id="9" name="文本框 23"/>
            <p:cNvSpPr txBox="1">
              <a:spLocks noChangeArrowheads="1"/>
            </p:cNvSpPr>
            <p:nvPr/>
          </p:nvSpPr>
          <p:spPr bwMode="auto">
            <a:xfrm>
              <a:off x="1529726" y="2380420"/>
              <a:ext cx="1938272" cy="38339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a:p>
          </p:txBody>
        </p:sp>
        <p:sp>
          <p:nvSpPr>
            <p:cNvPr id="10" name="矩形标注"/>
            <p:cNvSpPr/>
            <p:nvPr/>
          </p:nvSpPr>
          <p:spPr>
            <a:xfrm>
              <a:off x="2983430" y="3456531"/>
              <a:ext cx="3945767" cy="800548"/>
            </a:xfrm>
            <a:prstGeom prst="wedgeRectCallout">
              <a:avLst>
                <a:gd name="adj1" fmla="val -38693"/>
                <a:gd name="adj2" fmla="val -12157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搜索栏输入 </a:t>
              </a:r>
              <a:r>
                <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x.cnki.net</a:t>
              </a:r>
            </a:p>
          </p:txBody>
        </p:sp>
      </p:grpSp>
      <p:grpSp>
        <p:nvGrpSpPr>
          <p:cNvPr id="11" name="组合 10"/>
          <p:cNvGrpSpPr/>
          <p:nvPr/>
        </p:nvGrpSpPr>
        <p:grpSpPr>
          <a:xfrm>
            <a:off x="0" y="214562"/>
            <a:ext cx="6305550" cy="741080"/>
            <a:chOff x="0" y="286082"/>
            <a:chExt cx="8407400" cy="988106"/>
          </a:xfrm>
        </p:grpSpPr>
        <p:sp>
          <p:nvSpPr>
            <p:cNvPr id="12"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打开知网研学</a:t>
              </a:r>
            </a:p>
          </p:txBody>
        </p:sp>
        <p:sp>
          <p:nvSpPr>
            <p:cNvPr id="13"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方法②：搜索栏输入 </a:t>
              </a:r>
              <a:r>
                <a:rPr lang="en-US" altLang="zh-CN" sz="1500" b="1" dirty="0">
                  <a:solidFill>
                    <a:schemeClr val="tx1">
                      <a:lumMod val="75000"/>
                      <a:lumOff val="25000"/>
                    </a:schemeClr>
                  </a:solidFill>
                  <a:latin typeface="微软雅黑" panose="020B0503020204020204" charset="-122"/>
                  <a:ea typeface="微软雅黑" panose="020B0503020204020204" charset="-122"/>
                </a:rPr>
                <a:t>x.cnki.net</a:t>
              </a:r>
              <a:endParaRPr lang="zh-CN" altLang="en-US" sz="1500" b="1" dirty="0">
                <a:solidFill>
                  <a:schemeClr val="tx1">
                    <a:lumMod val="75000"/>
                    <a:lumOff val="25000"/>
                  </a:schemeClr>
                </a:solidFill>
                <a:latin typeface="微软雅黑" panose="020B0503020204020204" charset="-122"/>
                <a:ea typeface="微软雅黑" panose="020B0503020204020204" charset="-122"/>
              </a:endParaRPr>
            </a:p>
          </p:txBody>
        </p:sp>
        <p:sp>
          <p:nvSpPr>
            <p:cNvPr id="1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838200" y="1885950"/>
            <a:ext cx="10001250" cy="4686300"/>
            <a:chOff x="4767872" y="2429814"/>
            <a:chExt cx="11277601" cy="5840318"/>
          </a:xfrm>
        </p:grpSpPr>
        <p:pic>
          <p:nvPicPr>
            <p:cNvPr id="6" name="图片 5"/>
            <p:cNvPicPr>
              <a:picLocks noChangeAspect="1"/>
            </p:cNvPicPr>
            <p:nvPr/>
          </p:nvPicPr>
          <p:blipFill>
            <a:blip r:embed="rId3" cstate="screen"/>
            <a:stretch>
              <a:fillRect/>
            </a:stretch>
          </p:blipFill>
          <p:spPr>
            <a:xfrm>
              <a:off x="4767872" y="2429814"/>
              <a:ext cx="11277601" cy="5840318"/>
            </a:xfrm>
            <a:prstGeom prst="rect">
              <a:avLst/>
            </a:prstGeom>
          </p:spPr>
        </p:pic>
        <p:pic>
          <p:nvPicPr>
            <p:cNvPr id="22" name="图片 21"/>
            <p:cNvPicPr>
              <a:picLocks noChangeAspect="1"/>
            </p:cNvPicPr>
            <p:nvPr/>
          </p:nvPicPr>
          <p:blipFill>
            <a:blip r:embed="rId4" cstate="print"/>
            <a:stretch>
              <a:fillRect/>
            </a:stretch>
          </p:blipFill>
          <p:spPr>
            <a:xfrm>
              <a:off x="9347200" y="6868867"/>
              <a:ext cx="3429000" cy="714375"/>
            </a:xfrm>
            <a:prstGeom prst="rect">
              <a:avLst/>
            </a:prstGeom>
          </p:spPr>
        </p:pic>
      </p:grpSp>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登录</a:t>
              </a:r>
              <a:r>
                <a:rPr lang="en-US" altLang="zh-CN" b="1" dirty="0">
                  <a:solidFill>
                    <a:srgbClr val="0070C0"/>
                  </a:solidFill>
                  <a:latin typeface="微软雅黑" panose="020B0503020204020204" charset="-122"/>
                  <a:ea typeface="微软雅黑" panose="020B0503020204020204" charset="-122"/>
                </a:rPr>
                <a:t>/</a:t>
              </a:r>
              <a:r>
                <a:rPr lang="zh-CN" altLang="en-US" b="1" dirty="0">
                  <a:solidFill>
                    <a:srgbClr val="0070C0"/>
                  </a:solidFill>
                  <a:latin typeface="微软雅黑" panose="020B0503020204020204" charset="-122"/>
                  <a:ea typeface="微软雅黑" panose="020B0503020204020204" charset="-122"/>
                </a:rPr>
                <a:t>注册</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en-US" altLang="zh-CN" sz="1500" b="1" dirty="0">
                  <a:solidFill>
                    <a:schemeClr val="tx1">
                      <a:lumMod val="75000"/>
                      <a:lumOff val="25000"/>
                    </a:schemeClr>
                  </a:solidFill>
                  <a:latin typeface="微软雅黑" panose="020B0503020204020204" charset="-122"/>
                  <a:ea typeface="微软雅黑" panose="020B0503020204020204" charset="-122"/>
                </a:rPr>
                <a:t>1. </a:t>
              </a:r>
              <a:r>
                <a:rPr lang="zh-CN" altLang="en-US" sz="1500" b="1" dirty="0">
                  <a:solidFill>
                    <a:schemeClr val="tx1">
                      <a:lumMod val="75000"/>
                      <a:lumOff val="25000"/>
                    </a:schemeClr>
                  </a:solidFill>
                  <a:latin typeface="微软雅黑" panose="020B0503020204020204" charset="-122"/>
                  <a:ea typeface="微软雅黑" panose="020B0503020204020204" charset="-122"/>
                </a:rPr>
                <a:t>点击右上角“登陆</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注册”，根据提示进行注册</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8" name="组合 7"/>
          <p:cNvGrpSpPr/>
          <p:nvPr/>
        </p:nvGrpSpPr>
        <p:grpSpPr bwMode="auto">
          <a:xfrm>
            <a:off x="7181850" y="800100"/>
            <a:ext cx="3526525" cy="1548719"/>
            <a:chOff x="5629684" y="1490624"/>
            <a:chExt cx="3992593" cy="1753757"/>
          </a:xfrm>
        </p:grpSpPr>
        <p:sp>
          <p:nvSpPr>
            <p:cNvPr id="9" name="文本框 23"/>
            <p:cNvSpPr txBox="1">
              <a:spLocks noChangeArrowheads="1"/>
            </p:cNvSpPr>
            <p:nvPr/>
          </p:nvSpPr>
          <p:spPr bwMode="auto">
            <a:xfrm>
              <a:off x="8307021" y="2759714"/>
              <a:ext cx="1315256" cy="4846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10" name="矩形标注"/>
            <p:cNvSpPr/>
            <p:nvPr/>
          </p:nvSpPr>
          <p:spPr>
            <a:xfrm>
              <a:off x="5629684" y="1490624"/>
              <a:ext cx="3184304" cy="800548"/>
            </a:xfrm>
            <a:prstGeom prst="wedgeRectCallout">
              <a:avLst>
                <a:gd name="adj1" fmla="val 35020"/>
                <a:gd name="adj2" fmla="val 8600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点击“登录</a:t>
              </a:r>
              <a:r>
                <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a:t>
              </a:r>
              <a:endPar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51151" y="1257300"/>
            <a:ext cx="11697935" cy="6858000"/>
          </a:xfrm>
          <a:prstGeom prst="rect">
            <a:avLst/>
          </a:prstGeom>
        </p:spPr>
      </p:pic>
      <p:grpSp>
        <p:nvGrpSpPr>
          <p:cNvPr id="13" name="组合 12"/>
          <p:cNvGrpSpPr/>
          <p:nvPr/>
        </p:nvGrpSpPr>
        <p:grpSpPr>
          <a:xfrm>
            <a:off x="-76200" y="172336"/>
            <a:ext cx="7486650" cy="1041434"/>
            <a:chOff x="0" y="286082"/>
            <a:chExt cx="9982200" cy="1388579"/>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绑定资源账号</a:t>
              </a:r>
            </a:p>
          </p:txBody>
        </p:sp>
        <p:sp>
          <p:nvSpPr>
            <p:cNvPr id="15" name="稻壳儿春秋广告/盗版必究        原创来源：http://chn.docer.com/works?userid=199329941#!/work_time"/>
            <p:cNvSpPr txBox="1"/>
            <p:nvPr/>
          </p:nvSpPr>
          <p:spPr>
            <a:xfrm>
              <a:off x="431800" y="752641"/>
              <a:ext cx="9550400" cy="922020"/>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绑定资源账号可以浏览所有文献</a:t>
              </a:r>
              <a:endParaRPr lang="en-US" altLang="zh-CN" sz="1500" b="1" dirty="0">
                <a:solidFill>
                  <a:schemeClr val="tx1">
                    <a:lumMod val="75000"/>
                    <a:lumOff val="25000"/>
                  </a:schemeClr>
                </a:solidFill>
                <a:latin typeface="微软雅黑" panose="020B0503020204020204" charset="-122"/>
                <a:ea typeface="微软雅黑" panose="020B0503020204020204" charset="-122"/>
              </a:endParaRPr>
            </a:p>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第一步：点击右上角头像</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bwMode="auto">
          <a:xfrm>
            <a:off x="7810500" y="1234406"/>
            <a:ext cx="3235735" cy="1712376"/>
            <a:chOff x="6790750" y="1975222"/>
            <a:chExt cx="3919344" cy="2074571"/>
          </a:xfrm>
        </p:grpSpPr>
        <p:sp>
          <p:nvSpPr>
            <p:cNvPr id="19" name="文本框 23"/>
            <p:cNvSpPr txBox="1">
              <a:spLocks noChangeArrowheads="1"/>
            </p:cNvSpPr>
            <p:nvPr/>
          </p:nvSpPr>
          <p:spPr bwMode="auto">
            <a:xfrm>
              <a:off x="6790750" y="1975222"/>
              <a:ext cx="1453704" cy="484667"/>
            </a:xfrm>
            <a:prstGeom prst="rect">
              <a:avLst/>
            </a:prstGeom>
            <a:noFill/>
            <a:ln w="57150">
              <a:solidFill>
                <a:schemeClr val="accent6"/>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20" name="矩形标注"/>
            <p:cNvSpPr/>
            <p:nvPr/>
          </p:nvSpPr>
          <p:spPr>
            <a:xfrm>
              <a:off x="7525790" y="3249245"/>
              <a:ext cx="3184304" cy="800548"/>
            </a:xfrm>
            <a:prstGeom prst="wedgeRectCallout">
              <a:avLst>
                <a:gd name="adj1" fmla="val -39875"/>
                <a:gd name="adj2" fmla="val -12910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第一步：点击头像</a:t>
              </a:r>
              <a:endPar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screen"/>
          <a:stretch>
            <a:fillRect/>
          </a:stretch>
        </p:blipFill>
        <p:spPr>
          <a:xfrm>
            <a:off x="1466850" y="1162430"/>
            <a:ext cx="9644630" cy="5650710"/>
          </a:xfrm>
          <a:prstGeom prst="rect">
            <a:avLst/>
          </a:prstGeom>
        </p:spPr>
      </p:pic>
      <p:grpSp>
        <p:nvGrpSpPr>
          <p:cNvPr id="11" name="组合 10"/>
          <p:cNvGrpSpPr/>
          <p:nvPr/>
        </p:nvGrpSpPr>
        <p:grpSpPr>
          <a:xfrm>
            <a:off x="4953000" y="3669890"/>
            <a:ext cx="3585773" cy="1193277"/>
            <a:chOff x="4066938" y="2783224"/>
            <a:chExt cx="3585773" cy="1193277"/>
          </a:xfrm>
        </p:grpSpPr>
        <p:sp>
          <p:nvSpPr>
            <p:cNvPr id="5" name="矩形 4"/>
            <p:cNvSpPr/>
            <p:nvPr/>
          </p:nvSpPr>
          <p:spPr>
            <a:xfrm>
              <a:off x="4066938" y="3657600"/>
              <a:ext cx="1028700" cy="318901"/>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6" name="矩形 15"/>
            <p:cNvSpPr>
              <a:spLocks noChangeArrowheads="1"/>
            </p:cNvSpPr>
            <p:nvPr/>
          </p:nvSpPr>
          <p:spPr bwMode="auto">
            <a:xfrm>
              <a:off x="5624122" y="2783224"/>
              <a:ext cx="2028589" cy="1122224"/>
            </a:xfrm>
            <a:prstGeom prst="wedgeRoundRectCallout">
              <a:avLst>
                <a:gd name="adj1" fmla="val -65908"/>
                <a:gd name="adj2" fmla="val 40635"/>
                <a:gd name="adj3" fmla="val 16667"/>
              </a:avLst>
            </a:prstGeom>
          </p:spPr>
          <p:style>
            <a:lnRef idx="3">
              <a:schemeClr val="lt1"/>
            </a:lnRef>
            <a:fillRef idx="1">
              <a:schemeClr val="accent6"/>
            </a:fillRef>
            <a:effectRef idx="1">
              <a:schemeClr val="accent6"/>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50000"/>
                </a:lnSpc>
                <a:spcBef>
                  <a:spcPct val="0"/>
                </a:spcBef>
                <a:buFont typeface="Arial" panose="020B0604020202090204" pitchFamily="34" charset="0"/>
                <a:buNone/>
                <a:defRPr/>
              </a:pPr>
              <a:r>
                <a:rPr lang="zh-CN" altLang="en-US" sz="1500" b="1" noProof="1">
                  <a:solidFill>
                    <a:prstClr val="white"/>
                  </a:solidFill>
                  <a:ea typeface="微软雅黑" panose="020B0503020204020204" charset="-122"/>
                </a:rPr>
                <a:t>类型</a:t>
              </a:r>
              <a:r>
                <a:rPr lang="en-US" altLang="zh-CN" sz="1500" b="1" noProof="1">
                  <a:solidFill>
                    <a:prstClr val="white"/>
                  </a:solidFill>
                  <a:ea typeface="微软雅黑" panose="020B0503020204020204" charset="-122"/>
                </a:rPr>
                <a:t>1 </a:t>
              </a:r>
            </a:p>
            <a:p>
              <a:pPr algn="ctr" fontAlgn="auto">
                <a:lnSpc>
                  <a:spcPct val="150000"/>
                </a:lnSpc>
                <a:spcBef>
                  <a:spcPct val="0"/>
                </a:spcBef>
                <a:buFont typeface="Arial" panose="020B0604020202090204" pitchFamily="34" charset="0"/>
                <a:buNone/>
                <a:defRPr/>
              </a:pPr>
              <a:r>
                <a:rPr lang="en-US" altLang="zh-CN" sz="1500" b="1" noProof="1">
                  <a:solidFill>
                    <a:prstClr val="white"/>
                  </a:solidFill>
                  <a:ea typeface="微软雅黑" panose="020B0503020204020204" charset="-122"/>
                </a:rPr>
                <a:t>【</a:t>
              </a:r>
              <a:r>
                <a:rPr lang="zh-CN" altLang="en-US" sz="1500" b="1" noProof="1">
                  <a:solidFill>
                    <a:prstClr val="white"/>
                  </a:solidFill>
                  <a:ea typeface="微软雅黑" panose="020B0503020204020204" charset="-122"/>
                </a:rPr>
                <a:t>连接</a:t>
              </a:r>
              <a:r>
                <a:rPr lang="en-US" altLang="zh-CN" sz="1500" b="1" noProof="1">
                  <a:solidFill>
                    <a:prstClr val="white"/>
                  </a:solidFill>
                  <a:ea typeface="微软雅黑" panose="020B0503020204020204" charset="-122"/>
                </a:rPr>
                <a:t>IP</a:t>
              </a:r>
              <a:r>
                <a:rPr lang="zh-CN" altLang="en-US" sz="1500" b="1" noProof="1">
                  <a:solidFill>
                    <a:prstClr val="white"/>
                  </a:solidFill>
                  <a:ea typeface="微软雅黑" panose="020B0503020204020204" charset="-122"/>
                </a:rPr>
                <a:t>内网络</a:t>
              </a:r>
              <a:r>
                <a:rPr lang="en-US" altLang="zh-CN" sz="1500" b="1" noProof="1">
                  <a:solidFill>
                    <a:prstClr val="white"/>
                  </a:solidFill>
                  <a:ea typeface="微软雅黑" panose="020B0503020204020204" charset="-122"/>
                </a:rPr>
                <a:t>】</a:t>
              </a:r>
            </a:p>
            <a:p>
              <a:pPr algn="ctr" fontAlgn="auto">
                <a:lnSpc>
                  <a:spcPct val="150000"/>
                </a:lnSpc>
                <a:spcBef>
                  <a:spcPct val="0"/>
                </a:spcBef>
                <a:buFont typeface="Arial" panose="020B0604020202090204" pitchFamily="34" charset="0"/>
                <a:buNone/>
                <a:defRPr/>
              </a:pPr>
              <a:r>
                <a:rPr lang="zh-CN" altLang="en-US" sz="1500" b="1" noProof="1">
                  <a:solidFill>
                    <a:prstClr val="white"/>
                  </a:solidFill>
                  <a:ea typeface="微软雅黑" panose="020B0503020204020204" charset="-122"/>
                </a:rPr>
                <a:t>直接点</a:t>
              </a:r>
              <a:r>
                <a:rPr lang="en-US" altLang="zh-CN" sz="1500" b="1" noProof="1">
                  <a:solidFill>
                    <a:prstClr val="white"/>
                  </a:solidFill>
                  <a:ea typeface="微软雅黑" panose="020B0503020204020204" charset="-122"/>
                </a:rPr>
                <a:t>IP</a:t>
              </a:r>
              <a:r>
                <a:rPr lang="zh-CN" altLang="en-US" sz="1500" b="1" noProof="1">
                  <a:solidFill>
                    <a:prstClr val="white"/>
                  </a:solidFill>
                  <a:ea typeface="微软雅黑" panose="020B0503020204020204" charset="-122"/>
                </a:rPr>
                <a:t>登陆绑定</a:t>
              </a:r>
            </a:p>
          </p:txBody>
        </p:sp>
      </p:grpSp>
      <p:grpSp>
        <p:nvGrpSpPr>
          <p:cNvPr id="12" name="组合 11"/>
          <p:cNvGrpSpPr/>
          <p:nvPr/>
        </p:nvGrpSpPr>
        <p:grpSpPr>
          <a:xfrm>
            <a:off x="2438400" y="5441540"/>
            <a:ext cx="4564626" cy="786351"/>
            <a:chOff x="950272" y="5908334"/>
            <a:chExt cx="5520198" cy="966985"/>
          </a:xfrm>
        </p:grpSpPr>
        <p:sp>
          <p:nvSpPr>
            <p:cNvPr id="7" name="矩形 15"/>
            <p:cNvSpPr>
              <a:spLocks noChangeArrowheads="1"/>
            </p:cNvSpPr>
            <p:nvPr/>
          </p:nvSpPr>
          <p:spPr bwMode="auto">
            <a:xfrm>
              <a:off x="950272" y="5908334"/>
              <a:ext cx="2175314" cy="966985"/>
            </a:xfrm>
            <a:prstGeom prst="wedgeRoundRectCallout">
              <a:avLst>
                <a:gd name="adj1" fmla="val 76844"/>
                <a:gd name="adj2" fmla="val 12112"/>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50000"/>
                </a:lnSpc>
                <a:spcBef>
                  <a:spcPct val="0"/>
                </a:spcBef>
                <a:buFont typeface="Arial" panose="020B0604020202090204" pitchFamily="34" charset="0"/>
                <a:buNone/>
                <a:defRPr/>
              </a:pPr>
              <a:r>
                <a:rPr lang="zh-CN" altLang="en-US" sz="1500" b="1" noProof="1">
                  <a:solidFill>
                    <a:prstClr val="white"/>
                  </a:solidFill>
                  <a:ea typeface="微软雅黑" panose="020B0503020204020204" charset="-122"/>
                </a:rPr>
                <a:t>类型</a:t>
              </a:r>
              <a:r>
                <a:rPr lang="en-US" altLang="zh-CN" sz="1500" b="1" noProof="1">
                  <a:solidFill>
                    <a:prstClr val="white"/>
                  </a:solidFill>
                  <a:ea typeface="微软雅黑" panose="020B0503020204020204" charset="-122"/>
                </a:rPr>
                <a:t>2</a:t>
              </a:r>
            </a:p>
            <a:p>
              <a:pPr algn="ctr" fontAlgn="auto">
                <a:lnSpc>
                  <a:spcPct val="150000"/>
                </a:lnSpc>
                <a:spcBef>
                  <a:spcPct val="0"/>
                </a:spcBef>
                <a:buFont typeface="Arial" panose="020B0604020202090204" pitchFamily="34" charset="0"/>
                <a:buNone/>
                <a:defRPr/>
              </a:pPr>
              <a:r>
                <a:rPr lang="zh-CN" altLang="en-US" sz="1500" b="1" noProof="1">
                  <a:solidFill>
                    <a:prstClr val="white"/>
                  </a:solidFill>
                  <a:ea typeface="微软雅黑" panose="020B0503020204020204" charset="-122"/>
                </a:rPr>
                <a:t>输入口令</a:t>
              </a:r>
            </a:p>
          </p:txBody>
        </p:sp>
        <p:sp>
          <p:nvSpPr>
            <p:cNvPr id="8" name="矩形 7"/>
            <p:cNvSpPr/>
            <p:nvPr/>
          </p:nvSpPr>
          <p:spPr>
            <a:xfrm>
              <a:off x="4110833" y="6007410"/>
              <a:ext cx="2359637" cy="6851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17" name="组合 16"/>
          <p:cNvGrpSpPr/>
          <p:nvPr/>
        </p:nvGrpSpPr>
        <p:grpSpPr>
          <a:xfrm>
            <a:off x="-76200" y="172336"/>
            <a:ext cx="7486650" cy="1041434"/>
            <a:chOff x="0" y="286082"/>
            <a:chExt cx="9982200" cy="1388579"/>
          </a:xfrm>
        </p:grpSpPr>
        <p:sp>
          <p:nvSpPr>
            <p:cNvPr id="18"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绑定资源账号</a:t>
              </a:r>
            </a:p>
          </p:txBody>
        </p:sp>
        <p:sp>
          <p:nvSpPr>
            <p:cNvPr id="19" name="稻壳儿春秋广告/盗版必究        原创来源：http://chn.docer.com/works?userid=199329941#!/work_time"/>
            <p:cNvSpPr txBox="1"/>
            <p:nvPr/>
          </p:nvSpPr>
          <p:spPr>
            <a:xfrm>
              <a:off x="431800" y="752641"/>
              <a:ext cx="9550400" cy="922020"/>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绑定资源账号可以浏览所有文献</a:t>
              </a:r>
              <a:endParaRPr lang="en-US" altLang="zh-CN" sz="1500" b="1" dirty="0">
                <a:solidFill>
                  <a:schemeClr val="tx1">
                    <a:lumMod val="75000"/>
                    <a:lumOff val="25000"/>
                  </a:schemeClr>
                </a:solidFill>
                <a:latin typeface="微软雅黑" panose="020B0503020204020204" charset="-122"/>
                <a:ea typeface="微软雅黑" panose="020B0503020204020204" charset="-122"/>
              </a:endParaRPr>
            </a:p>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第二步：根据自身类型选择绑定方式     </a:t>
              </a:r>
            </a:p>
          </p:txBody>
        </p:sp>
        <p:sp>
          <p:nvSpPr>
            <p:cNvPr id="20"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1" name="组合 20"/>
          <p:cNvGrpSpPr/>
          <p:nvPr/>
        </p:nvGrpSpPr>
        <p:grpSpPr bwMode="auto">
          <a:xfrm>
            <a:off x="490206" y="2355440"/>
            <a:ext cx="2748293" cy="1439811"/>
            <a:chOff x="4567224" y="659560"/>
            <a:chExt cx="3328921" cy="1744354"/>
          </a:xfrm>
        </p:grpSpPr>
        <p:sp>
          <p:nvSpPr>
            <p:cNvPr id="22" name="文本框 23"/>
            <p:cNvSpPr txBox="1">
              <a:spLocks noChangeArrowheads="1"/>
            </p:cNvSpPr>
            <p:nvPr/>
          </p:nvSpPr>
          <p:spPr bwMode="auto">
            <a:xfrm>
              <a:off x="6580889" y="1919247"/>
              <a:ext cx="1315256" cy="4846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23" name="矩形标注"/>
            <p:cNvSpPr/>
            <p:nvPr/>
          </p:nvSpPr>
          <p:spPr>
            <a:xfrm>
              <a:off x="4567224" y="659560"/>
              <a:ext cx="2223526" cy="1124787"/>
            </a:xfrm>
            <a:prstGeom prst="wedgeRectCallout">
              <a:avLst>
                <a:gd name="adj1" fmla="val 41773"/>
                <a:gd name="adj2" fmla="val 7349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第二步：点击左侧</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“关联机构</a:t>
              </a:r>
              <a:r>
                <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团队”</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第二步</a:t>
            </a:r>
            <a:endParaRPr lang="en-US" altLang="zh-CN" sz="45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首页资源</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5240" y="1200150"/>
            <a:ext cx="12192000" cy="5534526"/>
          </a:xfrm>
          <a:prstGeom prst="rect">
            <a:avLst/>
          </a:prstGeom>
        </p:spPr>
      </p:pic>
      <p:grpSp>
        <p:nvGrpSpPr>
          <p:cNvPr id="3" name="组合 2"/>
          <p:cNvGrpSpPr/>
          <p:nvPr/>
        </p:nvGrpSpPr>
        <p:grpSpPr>
          <a:xfrm>
            <a:off x="-76200" y="172336"/>
            <a:ext cx="6301740" cy="741080"/>
            <a:chOff x="0" y="286082"/>
            <a:chExt cx="840232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开题分析</a:t>
              </a:r>
            </a:p>
          </p:txBody>
        </p:sp>
        <p:sp>
          <p:nvSpPr>
            <p:cNvPr id="5" name="稻壳儿春秋广告/盗版必究        原创来源：http://chn.docer.com/works?userid=199329941#!/work_time"/>
            <p:cNvSpPr txBox="1"/>
            <p:nvPr/>
          </p:nvSpPr>
          <p:spPr>
            <a:xfrm>
              <a:off x="42672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整合选题主要依据 确定选题探究内容</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0" y="1543050"/>
            <a:ext cx="12192000" cy="4910667"/>
          </a:xfrm>
          <a:prstGeom prst="rect">
            <a:avLst/>
          </a:prstGeom>
        </p:spPr>
      </p:pic>
      <p:grpSp>
        <p:nvGrpSpPr>
          <p:cNvPr id="3" name="组合 2"/>
          <p:cNvGrpSpPr/>
          <p:nvPr/>
        </p:nvGrpSpPr>
        <p:grpSpPr>
          <a:xfrm>
            <a:off x="-76200" y="172336"/>
            <a:ext cx="6301740" cy="741080"/>
            <a:chOff x="0" y="286082"/>
            <a:chExt cx="840232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开题分析</a:t>
              </a:r>
            </a:p>
          </p:txBody>
        </p:sp>
        <p:sp>
          <p:nvSpPr>
            <p:cNvPr id="5" name="稻壳儿春秋广告/盗版必究        原创来源：http://chn.docer.com/works?userid=199329941#!/work_time"/>
            <p:cNvSpPr txBox="1"/>
            <p:nvPr/>
          </p:nvSpPr>
          <p:spPr>
            <a:xfrm>
              <a:off x="42672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整合选题主要依据 确定选题探究内容</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4381499" y="4057650"/>
            <a:ext cx="5715000" cy="1385947"/>
            <a:chOff x="11818134" y="2903516"/>
            <a:chExt cx="11751973" cy="2850564"/>
          </a:xfrm>
        </p:grpSpPr>
        <p:sp>
          <p:nvSpPr>
            <p:cNvPr id="8" name="文本框 23"/>
            <p:cNvSpPr txBox="1">
              <a:spLocks noChangeArrowheads="1"/>
            </p:cNvSpPr>
            <p:nvPr/>
          </p:nvSpPr>
          <p:spPr bwMode="auto">
            <a:xfrm>
              <a:off x="11818134" y="2903516"/>
              <a:ext cx="6816146" cy="1998247"/>
            </a:xfrm>
            <a:prstGeom prst="rect">
              <a:avLst/>
            </a:prstGeom>
            <a:noFill/>
            <a:ln w="28575">
              <a:solidFill>
                <a:schemeClr val="accent6"/>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19456918" y="4549132"/>
              <a:ext cx="4113189" cy="1204948"/>
            </a:xfrm>
            <a:prstGeom prst="wedgeRectCallout">
              <a:avLst>
                <a:gd name="adj1" fmla="val -61006"/>
                <a:gd name="adj2" fmla="val -105921"/>
              </a:avLst>
            </a:prstGeom>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输入标题和关键词</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1740" cy="741080"/>
            <a:chOff x="0" y="286082"/>
            <a:chExt cx="840232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开题分析</a:t>
              </a:r>
            </a:p>
          </p:txBody>
        </p:sp>
        <p:sp>
          <p:nvSpPr>
            <p:cNvPr id="4" name="稻壳儿春秋广告/盗版必究        原创来源：http://chn.docer.com/works?userid=199329941#!/work_time"/>
            <p:cNvSpPr txBox="1"/>
            <p:nvPr/>
          </p:nvSpPr>
          <p:spPr>
            <a:xfrm>
              <a:off x="42672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整合选题主要依据 确定选题探究内容</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screen"/>
          <a:stretch>
            <a:fillRect/>
          </a:stretch>
        </p:blipFill>
        <p:spPr>
          <a:xfrm>
            <a:off x="243840" y="879647"/>
            <a:ext cx="11757660" cy="5930399"/>
          </a:xfrm>
          <a:prstGeom prst="rect">
            <a:avLst/>
          </a:prstGeom>
        </p:spPr>
      </p:pic>
      <p:grpSp>
        <p:nvGrpSpPr>
          <p:cNvPr id="7" name="组合 6"/>
          <p:cNvGrpSpPr/>
          <p:nvPr/>
        </p:nvGrpSpPr>
        <p:grpSpPr bwMode="auto">
          <a:xfrm>
            <a:off x="838200" y="3600450"/>
            <a:ext cx="6000749" cy="1028702"/>
            <a:chOff x="11818134" y="2198251"/>
            <a:chExt cx="12339570" cy="2115795"/>
          </a:xfrm>
        </p:grpSpPr>
        <p:sp>
          <p:nvSpPr>
            <p:cNvPr id="8" name="文本框 23"/>
            <p:cNvSpPr txBox="1">
              <a:spLocks noChangeArrowheads="1"/>
            </p:cNvSpPr>
            <p:nvPr/>
          </p:nvSpPr>
          <p:spPr bwMode="auto">
            <a:xfrm>
              <a:off x="11818134" y="2903518"/>
              <a:ext cx="7873822" cy="1410528"/>
            </a:xfrm>
            <a:prstGeom prst="rect">
              <a:avLst/>
            </a:prstGeom>
            <a:noFill/>
            <a:ln w="28575">
              <a:solidFill>
                <a:schemeClr val="accent6"/>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20044515" y="2198251"/>
              <a:ext cx="4113189" cy="1204948"/>
            </a:xfrm>
            <a:prstGeom prst="wedgeRectCallout">
              <a:avLst>
                <a:gd name="adj1" fmla="val -43431"/>
                <a:gd name="adj2" fmla="val 75082"/>
              </a:avLst>
            </a:prstGeom>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关键词分析</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screen"/>
          <a:stretch>
            <a:fillRect/>
          </a:stretch>
        </p:blipFill>
        <p:spPr>
          <a:xfrm>
            <a:off x="0" y="987672"/>
            <a:ext cx="12192000" cy="5788526"/>
          </a:xfrm>
          <a:prstGeom prst="rect">
            <a:avLst/>
          </a:prstGeom>
        </p:spPr>
      </p:pic>
      <p:grpSp>
        <p:nvGrpSpPr>
          <p:cNvPr id="2" name="组合 1"/>
          <p:cNvGrpSpPr/>
          <p:nvPr/>
        </p:nvGrpSpPr>
        <p:grpSpPr>
          <a:xfrm>
            <a:off x="-76200" y="172336"/>
            <a:ext cx="6301740" cy="741080"/>
            <a:chOff x="0" y="286082"/>
            <a:chExt cx="840232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开题分析</a:t>
              </a:r>
            </a:p>
          </p:txBody>
        </p:sp>
        <p:sp>
          <p:nvSpPr>
            <p:cNvPr id="4" name="稻壳儿春秋广告/盗版必究        原创来源：http://chn.docer.com/works?userid=199329941#!/work_time"/>
            <p:cNvSpPr txBox="1"/>
            <p:nvPr/>
          </p:nvSpPr>
          <p:spPr>
            <a:xfrm>
              <a:off x="42672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整合选题主要依据 确定选题探究内容</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3" cstate="screen"/>
          <a:stretch>
            <a:fillRect/>
          </a:stretch>
        </p:blipFill>
        <p:spPr>
          <a:xfrm>
            <a:off x="4152900" y="268988"/>
            <a:ext cx="5755285" cy="3161933"/>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cstate="screen"/>
          <a:stretch>
            <a:fillRect/>
          </a:stretch>
        </p:blipFill>
        <p:spPr>
          <a:xfrm>
            <a:off x="5317499" y="1812989"/>
            <a:ext cx="5732594" cy="3352544"/>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5" cstate="screen"/>
          <a:stretch>
            <a:fillRect/>
          </a:stretch>
        </p:blipFill>
        <p:spPr>
          <a:xfrm>
            <a:off x="6225540" y="3538997"/>
            <a:ext cx="5862648" cy="31582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TIM图片20180323105616"/>
          <p:cNvPicPr>
            <a:picLocks noChangeAspect="1"/>
          </p:cNvPicPr>
          <p:nvPr/>
        </p:nvPicPr>
        <p:blipFill>
          <a:blip r:embed="rId3" cstate="print"/>
          <a:stretch>
            <a:fillRect/>
          </a:stretch>
        </p:blipFill>
        <p:spPr>
          <a:xfrm>
            <a:off x="10551160" y="106680"/>
            <a:ext cx="1502410" cy="512445"/>
          </a:xfrm>
          <a:prstGeom prst="rect">
            <a:avLst/>
          </a:prstGeom>
        </p:spPr>
      </p:pic>
      <p:sp>
        <p:nvSpPr>
          <p:cNvPr id="11" name="文本框 10"/>
          <p:cNvSpPr txBox="1"/>
          <p:nvPr/>
        </p:nvSpPr>
        <p:spPr>
          <a:xfrm>
            <a:off x="963930" y="328930"/>
            <a:ext cx="2475230" cy="497205"/>
          </a:xfrm>
          <a:prstGeom prst="rect">
            <a:avLst/>
          </a:prstGeom>
          <a:noFill/>
        </p:spPr>
        <p:txBody>
          <a:bodyPr wrap="square" rtlCol="0" anchor="ctr">
            <a:spAutoFit/>
          </a:bodyPr>
          <a:lstStyle/>
          <a:p>
            <a:pPr>
              <a:lnSpc>
                <a:spcPct val="110000"/>
              </a:lnSpc>
            </a:pPr>
            <a:r>
              <a:rPr kumimoji="1" lang="zh-CN" altLang="en-US" sz="2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数字资源</a:t>
            </a:r>
          </a:p>
        </p:txBody>
      </p:sp>
      <p:sp>
        <p:nvSpPr>
          <p:cNvPr id="18" name="矩形 17"/>
          <p:cNvSpPr/>
          <p:nvPr/>
        </p:nvSpPr>
        <p:spPr>
          <a:xfrm>
            <a:off x="283210" y="299085"/>
            <a:ext cx="594360" cy="600710"/>
          </a:xfrm>
          <a:prstGeom prst="rect">
            <a:avLst/>
          </a:prstGeom>
          <a:noFill/>
          <a:ln w="88900" cmpd="thickThi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accent5">
                    <a:lumMod val="75000"/>
                  </a:schemeClr>
                </a:solidFill>
              </a:rPr>
              <a:t>1.2</a:t>
            </a:r>
          </a:p>
        </p:txBody>
      </p:sp>
      <p:sp>
        <p:nvSpPr>
          <p:cNvPr id="6" name="矩形 5"/>
          <p:cNvSpPr/>
          <p:nvPr/>
        </p:nvSpPr>
        <p:spPr>
          <a:xfrm>
            <a:off x="1459865" y="1922145"/>
            <a:ext cx="9272905" cy="2861310"/>
          </a:xfrm>
          <a:prstGeom prst="rect">
            <a:avLst/>
          </a:prstGeom>
          <a:noFill/>
          <a:ln>
            <a:noFill/>
          </a:ln>
        </p:spPr>
        <p:txBody>
          <a:bodyPr wrap="square" rtlCol="0" anchor="t">
            <a:spAutoFit/>
          </a:bodyPr>
          <a:lstStyle/>
          <a:p>
            <a:pPr algn="ctr">
              <a:lnSpc>
                <a:spcPct val="150000"/>
              </a:lnSpc>
            </a:pPr>
            <a:r>
              <a:rPr lang="zh-CN" altLang="en-US" sz="6000" b="1">
                <a:solidFill>
                  <a:schemeClr val="accent1"/>
                </a:solidFill>
                <a:effectLst>
                  <a:outerShdw blurRad="38100" dist="25400" dir="5400000" algn="ctr" rotWithShape="0">
                    <a:srgbClr val="6E747A">
                      <a:alpha val="43000"/>
                    </a:srgbClr>
                  </a:outerShdw>
                </a:effectLst>
                <a:latin typeface="庞门正道标题体" panose="02010600030101010101" charset="-122"/>
                <a:ea typeface="庞门正道标题体" panose="02010600030101010101" charset="-122"/>
                <a:sym typeface="时尚中黑简体" charset="0"/>
              </a:rPr>
              <a:t>数字资源茫茫如海，怎么获取有效信息呢？</a:t>
            </a:r>
          </a:p>
        </p:txBody>
      </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1740" cy="741080"/>
            <a:chOff x="0" y="286082"/>
            <a:chExt cx="840232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开题分析</a:t>
              </a:r>
            </a:p>
          </p:txBody>
        </p:sp>
        <p:sp>
          <p:nvSpPr>
            <p:cNvPr id="4" name="稻壳儿春秋广告/盗版必究        原创来源：http://chn.docer.com/works?userid=199329941#!/work_time"/>
            <p:cNvSpPr txBox="1"/>
            <p:nvPr/>
          </p:nvSpPr>
          <p:spPr>
            <a:xfrm>
              <a:off x="42672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整合选题主要依据 确定选题探究内容</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screen"/>
          <a:stretch>
            <a:fillRect/>
          </a:stretch>
        </p:blipFill>
        <p:spPr>
          <a:xfrm>
            <a:off x="323850" y="927532"/>
            <a:ext cx="11068050" cy="5930468"/>
          </a:xfrm>
          <a:prstGeom prst="rect">
            <a:avLst/>
          </a:prstGeom>
        </p:spPr>
      </p:pic>
      <p:grpSp>
        <p:nvGrpSpPr>
          <p:cNvPr id="7" name="组合 6"/>
          <p:cNvGrpSpPr/>
          <p:nvPr/>
        </p:nvGrpSpPr>
        <p:grpSpPr bwMode="auto">
          <a:xfrm>
            <a:off x="1009650" y="1208597"/>
            <a:ext cx="6286500" cy="1028702"/>
            <a:chOff x="11818134" y="2198251"/>
            <a:chExt cx="12927170" cy="2115795"/>
          </a:xfrm>
        </p:grpSpPr>
        <p:sp>
          <p:nvSpPr>
            <p:cNvPr id="8" name="文本框 23"/>
            <p:cNvSpPr txBox="1">
              <a:spLocks noChangeArrowheads="1"/>
            </p:cNvSpPr>
            <p:nvPr/>
          </p:nvSpPr>
          <p:spPr bwMode="auto">
            <a:xfrm>
              <a:off x="11818134" y="2903518"/>
              <a:ext cx="7873822" cy="1410528"/>
            </a:xfrm>
            <a:prstGeom prst="rect">
              <a:avLst/>
            </a:prstGeom>
            <a:noFill/>
            <a:ln w="28575">
              <a:solidFill>
                <a:schemeClr val="accent6"/>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20044515" y="2198251"/>
              <a:ext cx="4700789" cy="1204948"/>
            </a:xfrm>
            <a:prstGeom prst="wedgeRectCallout">
              <a:avLst>
                <a:gd name="adj1" fmla="val -43431"/>
                <a:gd name="adj2" fmla="val 75082"/>
              </a:avLst>
            </a:prstGeom>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提供不同维度的文献</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第三步</a:t>
            </a:r>
            <a:endParaRPr lang="en-US" altLang="zh-CN" sz="45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如何管理资源</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screen"/>
          <a:stretch>
            <a:fillRect/>
          </a:stretch>
        </p:blipFill>
        <p:spPr>
          <a:xfrm>
            <a:off x="235974" y="1028700"/>
            <a:ext cx="11697935" cy="6858000"/>
          </a:xfrm>
          <a:prstGeom prst="rect">
            <a:avLst/>
          </a:prstGeom>
        </p:spPr>
      </p:pic>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研读学习</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归纳管理个人素材</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151151" y="2000250"/>
            <a:ext cx="2976912" cy="1149440"/>
            <a:chOff x="8370891" y="3494257"/>
            <a:chExt cx="6121539" cy="2364125"/>
          </a:xfrm>
        </p:grpSpPr>
        <p:sp>
          <p:nvSpPr>
            <p:cNvPr id="8" name="文本框 23"/>
            <p:cNvSpPr txBox="1">
              <a:spLocks noChangeArrowheads="1"/>
            </p:cNvSpPr>
            <p:nvPr/>
          </p:nvSpPr>
          <p:spPr bwMode="auto">
            <a:xfrm>
              <a:off x="8370891" y="3494257"/>
              <a:ext cx="1410237" cy="1541314"/>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10368727" y="3977677"/>
              <a:ext cx="4123703" cy="1880705"/>
            </a:xfrm>
            <a:prstGeom prst="wedgeRectCallout">
              <a:avLst>
                <a:gd name="adj1" fmla="val -63232"/>
                <a:gd name="adj2" fmla="val -3897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点击左侧的</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“研读学习”</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156067" y="856817"/>
            <a:ext cx="11730979" cy="5916941"/>
          </a:xfrm>
          <a:prstGeom prst="rect">
            <a:avLst/>
          </a:prstGeom>
        </p:spPr>
      </p:pic>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新建专题</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归纳管理个人素材</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nvGrpSpPr>
        <p:grpSpPr bwMode="auto">
          <a:xfrm>
            <a:off x="2102468" y="1577669"/>
            <a:ext cx="3155331" cy="1189024"/>
            <a:chOff x="8370891" y="1806409"/>
            <a:chExt cx="6488428" cy="2445539"/>
          </a:xfrm>
        </p:grpSpPr>
        <p:sp>
          <p:nvSpPr>
            <p:cNvPr id="35" name="文本框 23"/>
            <p:cNvSpPr txBox="1">
              <a:spLocks noChangeArrowheads="1"/>
            </p:cNvSpPr>
            <p:nvPr/>
          </p:nvSpPr>
          <p:spPr bwMode="auto">
            <a:xfrm>
              <a:off x="8370891" y="3494257"/>
              <a:ext cx="1410237" cy="75769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36" name="矩形标注"/>
            <p:cNvSpPr/>
            <p:nvPr/>
          </p:nvSpPr>
          <p:spPr>
            <a:xfrm>
              <a:off x="10735616" y="1806409"/>
              <a:ext cx="4123703" cy="1880705"/>
            </a:xfrm>
            <a:prstGeom prst="wedgeRectCallout">
              <a:avLst>
                <a:gd name="adj1" fmla="val -64860"/>
                <a:gd name="adj2" fmla="val 4793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可以新建专题</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收纳文献</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15" name="图片 14"/>
          <p:cNvPicPr>
            <a:picLocks noChangeAspect="1"/>
          </p:cNvPicPr>
          <p:nvPr/>
        </p:nvPicPr>
        <p:blipFill>
          <a:blip r:embed="rId4" cstate="print"/>
          <a:stretch>
            <a:fillRect/>
          </a:stretch>
        </p:blipFill>
        <p:spPr>
          <a:xfrm>
            <a:off x="4210050" y="3028950"/>
            <a:ext cx="4597004" cy="1883600"/>
          </a:xfrm>
          <a:prstGeom prst="rect">
            <a:avLst/>
          </a:prstGeom>
          <a:ln>
            <a:noFill/>
          </a:ln>
          <a:effectLst>
            <a:outerShdw blurRad="292100" dist="139700" dir="2700000" algn="tl" rotWithShape="0">
              <a:srgbClr val="333333">
                <a:alpha val="65000"/>
              </a:srgbClr>
            </a:outerShdw>
          </a:effectLst>
        </p:spPr>
      </p:pic>
      <p:grpSp>
        <p:nvGrpSpPr>
          <p:cNvPr id="37" name="组合 36"/>
          <p:cNvGrpSpPr/>
          <p:nvPr/>
        </p:nvGrpSpPr>
        <p:grpSpPr bwMode="auto">
          <a:xfrm>
            <a:off x="4552950" y="2728853"/>
            <a:ext cx="5536582" cy="1472451"/>
            <a:chOff x="8253371" y="1379371"/>
            <a:chExt cx="11385085" cy="3028482"/>
          </a:xfrm>
        </p:grpSpPr>
        <p:sp>
          <p:nvSpPr>
            <p:cNvPr id="38" name="文本框 23"/>
            <p:cNvSpPr txBox="1">
              <a:spLocks noChangeArrowheads="1"/>
            </p:cNvSpPr>
            <p:nvPr/>
          </p:nvSpPr>
          <p:spPr bwMode="auto">
            <a:xfrm>
              <a:off x="8253371" y="3363334"/>
              <a:ext cx="7638783"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39" name="矩形标注"/>
            <p:cNvSpPr/>
            <p:nvPr/>
          </p:nvSpPr>
          <p:spPr>
            <a:xfrm>
              <a:off x="12601602" y="1379371"/>
              <a:ext cx="7036854" cy="1156093"/>
            </a:xfrm>
            <a:prstGeom prst="wedgeRectCallout">
              <a:avLst>
                <a:gd name="adj1" fmla="val -42593"/>
                <a:gd name="adj2" fmla="val 9441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输入想创建的专题名称</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151151" y="1149729"/>
            <a:ext cx="8971832" cy="5253244"/>
          </a:xfrm>
          <a:prstGeom prst="rect">
            <a:avLst/>
          </a:prstGeom>
        </p:spPr>
      </p:pic>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检索添加</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链接知网五大核心库一键添加文献</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nvGrpSpPr>
        <p:grpSpPr bwMode="auto">
          <a:xfrm>
            <a:off x="471138" y="2612711"/>
            <a:ext cx="2005362" cy="1111324"/>
            <a:chOff x="8163833" y="3494257"/>
            <a:chExt cx="4123703" cy="2285728"/>
          </a:xfrm>
        </p:grpSpPr>
        <p:sp>
          <p:nvSpPr>
            <p:cNvPr id="35" name="文本框 23"/>
            <p:cNvSpPr txBox="1">
              <a:spLocks noChangeArrowheads="1"/>
            </p:cNvSpPr>
            <p:nvPr/>
          </p:nvSpPr>
          <p:spPr bwMode="auto">
            <a:xfrm>
              <a:off x="8370891" y="3494257"/>
              <a:ext cx="3290553" cy="75769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36" name="矩形标注"/>
            <p:cNvSpPr/>
            <p:nvPr/>
          </p:nvSpPr>
          <p:spPr>
            <a:xfrm>
              <a:off x="8163833" y="4855929"/>
              <a:ext cx="4123703" cy="924056"/>
            </a:xfrm>
            <a:prstGeom prst="wedgeRectCallout">
              <a:avLst>
                <a:gd name="adj1" fmla="val 4623"/>
                <a:gd name="adj2" fmla="val -9986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创建好的专题</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37" name="组合 36"/>
          <p:cNvGrpSpPr/>
          <p:nvPr/>
        </p:nvGrpSpPr>
        <p:grpSpPr bwMode="auto">
          <a:xfrm>
            <a:off x="2650041" y="1838324"/>
            <a:ext cx="2645859" cy="1575089"/>
            <a:chOff x="5045465" y="-354281"/>
            <a:chExt cx="5440781" cy="3239586"/>
          </a:xfrm>
        </p:grpSpPr>
        <p:sp>
          <p:nvSpPr>
            <p:cNvPr id="38" name="文本框 23"/>
            <p:cNvSpPr txBox="1">
              <a:spLocks noChangeArrowheads="1"/>
            </p:cNvSpPr>
            <p:nvPr/>
          </p:nvSpPr>
          <p:spPr bwMode="auto">
            <a:xfrm>
              <a:off x="8958489" y="-354281"/>
              <a:ext cx="1527757"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39" name="矩形标注"/>
            <p:cNvSpPr/>
            <p:nvPr/>
          </p:nvSpPr>
          <p:spPr>
            <a:xfrm>
              <a:off x="5045465" y="1327725"/>
              <a:ext cx="4935827" cy="1557580"/>
            </a:xfrm>
            <a:prstGeom prst="wedgeRectCallout">
              <a:avLst>
                <a:gd name="adj1" fmla="val 31557"/>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检索添加：链接知网五大核心库一键添加文献</a:t>
              </a:r>
            </a:p>
          </p:txBody>
        </p:sp>
      </p:grpSp>
      <p:pic>
        <p:nvPicPr>
          <p:cNvPr id="2" name="图片 1"/>
          <p:cNvPicPr>
            <a:picLocks noChangeAspect="1"/>
          </p:cNvPicPr>
          <p:nvPr/>
        </p:nvPicPr>
        <p:blipFill>
          <a:blip r:embed="rId4" cstate="screen"/>
          <a:stretch>
            <a:fillRect/>
          </a:stretch>
        </p:blipFill>
        <p:spPr>
          <a:xfrm>
            <a:off x="5050010" y="2270398"/>
            <a:ext cx="7004973" cy="4115901"/>
          </a:xfrm>
          <a:prstGeom prst="rect">
            <a:avLst/>
          </a:prstGeom>
          <a:ln>
            <a:noFill/>
          </a:ln>
          <a:effectLst>
            <a:outerShdw blurRad="292100" dist="139700" dir="2700000" algn="tl" rotWithShape="0">
              <a:srgbClr val="333333">
                <a:alpha val="65000"/>
              </a:srgbClr>
            </a:outerShdw>
          </a:effectLst>
        </p:spPr>
      </p:pic>
      <p:grpSp>
        <p:nvGrpSpPr>
          <p:cNvPr id="7" name="组合 6"/>
          <p:cNvGrpSpPr/>
          <p:nvPr/>
        </p:nvGrpSpPr>
        <p:grpSpPr>
          <a:xfrm>
            <a:off x="5273164" y="4057094"/>
            <a:ext cx="2537337" cy="2278651"/>
            <a:chOff x="7518401" y="5753927"/>
            <a:chExt cx="3383116" cy="3038201"/>
          </a:xfrm>
        </p:grpSpPr>
        <p:grpSp>
          <p:nvGrpSpPr>
            <p:cNvPr id="18" name="组合 17"/>
            <p:cNvGrpSpPr/>
            <p:nvPr/>
          </p:nvGrpSpPr>
          <p:grpSpPr bwMode="auto">
            <a:xfrm>
              <a:off x="7518401" y="6429928"/>
              <a:ext cx="3383116" cy="2362200"/>
              <a:chOff x="10665324" y="160827"/>
              <a:chExt cx="5217622" cy="3643865"/>
            </a:xfrm>
          </p:grpSpPr>
          <p:sp>
            <p:nvSpPr>
              <p:cNvPr id="19" name="文本框 23"/>
              <p:cNvSpPr txBox="1">
                <a:spLocks noChangeArrowheads="1"/>
              </p:cNvSpPr>
              <p:nvPr/>
            </p:nvSpPr>
            <p:spPr bwMode="auto">
              <a:xfrm>
                <a:off x="10665324" y="160827"/>
                <a:ext cx="705120" cy="3643865"/>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20" name="矩形标注"/>
              <p:cNvSpPr/>
              <p:nvPr/>
            </p:nvSpPr>
            <p:spPr>
              <a:xfrm>
                <a:off x="12416500" y="586071"/>
                <a:ext cx="3466446" cy="1557580"/>
              </a:xfrm>
              <a:prstGeom prst="wedgeRectCallout">
                <a:avLst>
                  <a:gd name="adj1" fmla="val -33180"/>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选择文献</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收藏到专题</a:t>
                </a:r>
              </a:p>
            </p:txBody>
          </p:sp>
        </p:grpSp>
        <p:sp>
          <p:nvSpPr>
            <p:cNvPr id="21" name="文本框 23"/>
            <p:cNvSpPr txBox="1">
              <a:spLocks noChangeArrowheads="1"/>
            </p:cNvSpPr>
            <p:nvPr/>
          </p:nvSpPr>
          <p:spPr bwMode="auto">
            <a:xfrm>
              <a:off x="8615516" y="5753927"/>
              <a:ext cx="1524000" cy="38174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151151" y="964442"/>
            <a:ext cx="10028220" cy="5871787"/>
          </a:xfrm>
          <a:prstGeom prst="rect">
            <a:avLst/>
          </a:prstGeom>
        </p:spPr>
      </p:pic>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本地上传</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本地文献可以上传，进行统一管理</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bwMode="auto">
          <a:xfrm>
            <a:off x="4208801" y="1760403"/>
            <a:ext cx="2457450" cy="1661072"/>
            <a:chOff x="5667937" y="-354281"/>
            <a:chExt cx="5053348" cy="3416431"/>
          </a:xfrm>
        </p:grpSpPr>
        <p:sp>
          <p:nvSpPr>
            <p:cNvPr id="38" name="文本框 23"/>
            <p:cNvSpPr txBox="1">
              <a:spLocks noChangeArrowheads="1"/>
            </p:cNvSpPr>
            <p:nvPr/>
          </p:nvSpPr>
          <p:spPr bwMode="auto">
            <a:xfrm>
              <a:off x="8958489" y="-354281"/>
              <a:ext cx="1762796"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39" name="矩形标注"/>
            <p:cNvSpPr/>
            <p:nvPr/>
          </p:nvSpPr>
          <p:spPr>
            <a:xfrm>
              <a:off x="5667937" y="1504570"/>
              <a:ext cx="4935827" cy="1557580"/>
            </a:xfrm>
            <a:prstGeom prst="wedgeRectCallout">
              <a:avLst>
                <a:gd name="adj1" fmla="val 31557"/>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电脑里的本地文献</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可以上传 进行统一管理</a:t>
              </a:r>
            </a:p>
          </p:txBody>
        </p:sp>
      </p:grpSp>
      <p:pic>
        <p:nvPicPr>
          <p:cNvPr id="4" name="图片 3"/>
          <p:cNvPicPr>
            <a:picLocks noChangeAspect="1"/>
          </p:cNvPicPr>
          <p:nvPr/>
        </p:nvPicPr>
        <p:blipFill>
          <a:blip r:embed="rId4" cstate="screen"/>
          <a:stretch>
            <a:fillRect/>
          </a:stretch>
        </p:blipFill>
        <p:spPr>
          <a:xfrm>
            <a:off x="6896100" y="2571750"/>
            <a:ext cx="4819310" cy="36558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247650" y="926148"/>
            <a:ext cx="11696700" cy="5917103"/>
          </a:xfrm>
          <a:prstGeom prst="rect">
            <a:avLst/>
          </a:prstGeom>
        </p:spPr>
      </p:pic>
      <p:grpSp>
        <p:nvGrpSpPr>
          <p:cNvPr id="3" name="组合 2"/>
          <p:cNvGrpSpPr/>
          <p:nvPr/>
        </p:nvGrpSpPr>
        <p:grpSpPr>
          <a:xfrm>
            <a:off x="-76200" y="172336"/>
            <a:ext cx="12058650" cy="741080"/>
            <a:chOff x="0" y="286082"/>
            <a:chExt cx="160782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文献采集助手</a:t>
              </a:r>
            </a:p>
          </p:txBody>
        </p:sp>
        <p:sp>
          <p:nvSpPr>
            <p:cNvPr id="5" name="稻壳儿春秋广告/盗版必究        原创来源：http://chn.docer.com/works?userid=199329941#!/work_time"/>
            <p:cNvSpPr txBox="1"/>
            <p:nvPr/>
          </p:nvSpPr>
          <p:spPr>
            <a:xfrm>
              <a:off x="431800" y="752641"/>
              <a:ext cx="156464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支持将网页内容以及国内外常用数据库的题录信息或全文保存到知网研学</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1238250" y="4317305"/>
            <a:ext cx="6705600" cy="1614547"/>
            <a:chOff x="5667937" y="905268"/>
            <a:chExt cx="13788981" cy="3320740"/>
          </a:xfrm>
        </p:grpSpPr>
        <p:sp>
          <p:nvSpPr>
            <p:cNvPr id="8" name="文本框 23"/>
            <p:cNvSpPr txBox="1">
              <a:spLocks noChangeArrowheads="1"/>
            </p:cNvSpPr>
            <p:nvPr/>
          </p:nvSpPr>
          <p:spPr bwMode="auto">
            <a:xfrm>
              <a:off x="11818136" y="2668428"/>
              <a:ext cx="7638782" cy="1557580"/>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5667937" y="905268"/>
              <a:ext cx="4935827" cy="1557580"/>
            </a:xfrm>
            <a:prstGeom prst="wedgeRectCallout">
              <a:avLst>
                <a:gd name="adj1" fmla="val 50151"/>
                <a:gd name="adj2" fmla="val 9369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下载文献采集助手</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根据安装说明安装</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3067050" y="0"/>
            <a:ext cx="8568503" cy="6858000"/>
          </a:xfrm>
          <a:prstGeom prst="rect">
            <a:avLst/>
          </a:prstGeom>
        </p:spPr>
      </p:pic>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文献采集助手</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支持网站</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638300" y="965309"/>
            <a:ext cx="8743950" cy="5716685"/>
          </a:xfrm>
          <a:prstGeom prst="rect">
            <a:avLst/>
          </a:prstGeom>
        </p:spPr>
      </p:pic>
      <p:sp>
        <p:nvSpPr>
          <p:cNvPr id="3" name="矩形 2"/>
          <p:cNvSpPr/>
          <p:nvPr/>
        </p:nvSpPr>
        <p:spPr>
          <a:xfrm>
            <a:off x="8439150" y="4171950"/>
            <a:ext cx="3409553" cy="971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nSpc>
                <a:spcPct val="150000"/>
              </a:lnSpc>
            </a:pPr>
            <a:r>
              <a:rPr lang="zh-CN" altLang="en-US" sz="1350" dirty="0">
                <a:ln w="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将网页内容以及中国知网及其他国内外常用数据库的题录信息或全文保存到知网研学。</a:t>
            </a:r>
          </a:p>
        </p:txBody>
      </p:sp>
      <p:grpSp>
        <p:nvGrpSpPr>
          <p:cNvPr id="4" name="组合 3"/>
          <p:cNvGrpSpPr/>
          <p:nvPr/>
        </p:nvGrpSpPr>
        <p:grpSpPr>
          <a:xfrm>
            <a:off x="-76200" y="172336"/>
            <a:ext cx="6305550" cy="741080"/>
            <a:chOff x="0" y="286082"/>
            <a:chExt cx="8407400" cy="988106"/>
          </a:xfrm>
        </p:grpSpPr>
        <p:sp>
          <p:nvSpPr>
            <p:cNvPr id="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文献采集助手</a:t>
              </a:r>
            </a:p>
          </p:txBody>
        </p:sp>
        <p:sp>
          <p:nvSpPr>
            <p:cNvPr id="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保存题录信息</a:t>
              </a:r>
            </a:p>
          </p:txBody>
        </p:sp>
        <p:sp>
          <p:nvSpPr>
            <p:cNvPr id="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第四步</a:t>
            </a:r>
            <a:endParaRPr lang="en-US" altLang="zh-CN" sz="45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如何阅读文献</a:t>
            </a:r>
          </a:p>
        </p:txBody>
      </p:sp>
      <p:pic>
        <p:nvPicPr>
          <p:cNvPr id="5" name="Picture 5"/>
          <p:cNvPicPr>
            <a:picLocks noChangeAspect="1"/>
          </p:cNvPicPr>
          <p:nvPr/>
        </p:nvPicPr>
        <p:blipFill>
          <a:blip r:embed="rId4"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4"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8"/>
          <p:cNvSpPr txBox="1">
            <a:spLocks noChangeArrowheads="1"/>
          </p:cNvSpPr>
          <p:nvPr/>
        </p:nvSpPr>
        <p:spPr bwMode="auto">
          <a:xfrm>
            <a:off x="6364605" y="3411220"/>
            <a:ext cx="378968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a:ea typeface="宋体" panose="02010600030101010101" pitchFamily="2" charset="-122"/>
              </a:defRPr>
            </a:lvl1pPr>
            <a:lvl2pPr marL="742950" indent="-285750">
              <a:spcBef>
                <a:spcPct val="20000"/>
              </a:spcBef>
              <a:buChar char="–"/>
              <a:defRPr sz="2800">
                <a:solidFill>
                  <a:schemeClr val="tx1"/>
                </a:solidFill>
                <a:latin typeface="Arial" panose="020B0604020202090204"/>
                <a:ea typeface="宋体" panose="02010600030101010101" pitchFamily="2" charset="-122"/>
              </a:defRPr>
            </a:lvl2pPr>
            <a:lvl3pPr marL="1143000" indent="-228600">
              <a:spcBef>
                <a:spcPct val="20000"/>
              </a:spcBef>
              <a:buChar char="•"/>
              <a:defRPr sz="2400">
                <a:solidFill>
                  <a:schemeClr val="tx1"/>
                </a:solidFill>
                <a:latin typeface="Arial" panose="020B0604020202090204"/>
                <a:ea typeface="宋体" panose="02010600030101010101" pitchFamily="2" charset="-122"/>
              </a:defRPr>
            </a:lvl3pPr>
            <a:lvl4pPr marL="1600200" indent="-228600">
              <a:spcBef>
                <a:spcPct val="20000"/>
              </a:spcBef>
              <a:buChar char="–"/>
              <a:defRPr sz="2000">
                <a:solidFill>
                  <a:schemeClr val="tx1"/>
                </a:solidFill>
                <a:latin typeface="Arial" panose="020B0604020202090204"/>
                <a:ea typeface="宋体" panose="02010600030101010101" pitchFamily="2" charset="-122"/>
              </a:defRPr>
            </a:lvl4pPr>
            <a:lvl5pPr marL="2057400" indent="-228600">
              <a:spcBef>
                <a:spcPct val="20000"/>
              </a:spcBef>
              <a:buChar char="»"/>
              <a:defRPr sz="2000">
                <a:solidFill>
                  <a:schemeClr val="tx1"/>
                </a:solidFill>
                <a:latin typeface="Arial" panose="020B0604020202090204"/>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a:ea typeface="宋体" panose="02010600030101010101" pitchFamily="2" charset="-122"/>
              </a:defRPr>
            </a:lvl9pPr>
          </a:lstStyle>
          <a:p>
            <a:pPr eaLnBrk="1" hangingPunct="1">
              <a:spcBef>
                <a:spcPct val="0"/>
              </a:spcBef>
              <a:buFontTx/>
              <a:buNone/>
            </a:pPr>
            <a:r>
              <a:rPr kumimoji="1" lang="en-US" altLang="zh-CN" sz="4400" b="1">
                <a:solidFill>
                  <a:srgbClr val="F6D976"/>
                </a:solidFill>
                <a:latin typeface="微软雅黑" panose="020B0503020204020204" charset="-122"/>
                <a:ea typeface="微软雅黑" panose="020B0503020204020204" charset="-122"/>
                <a:cs typeface="圆体-简" panose="02010600040101010101" charset="-122"/>
              </a:rPr>
              <a:t>PART</a:t>
            </a:r>
            <a:r>
              <a:rPr kumimoji="1" lang="zh-CN" altLang="en-US" sz="4400" b="1">
                <a:solidFill>
                  <a:srgbClr val="F6D976"/>
                </a:solidFill>
                <a:latin typeface="微软雅黑" panose="020B0503020204020204" charset="-122"/>
                <a:ea typeface="微软雅黑" panose="020B0503020204020204" charset="-122"/>
                <a:cs typeface="圆体-简" panose="02010600040101010101" charset="-122"/>
              </a:rPr>
              <a:t> </a:t>
            </a:r>
            <a:r>
              <a:rPr kumimoji="1" lang="en-US" altLang="zh-CN" sz="4400" b="1">
                <a:solidFill>
                  <a:srgbClr val="F6D976"/>
                </a:solidFill>
                <a:latin typeface="微软雅黑" panose="020B0503020204020204" charset="-122"/>
                <a:ea typeface="微软雅黑" panose="020B0503020204020204" charset="-122"/>
                <a:cs typeface="圆体-简" panose="02010600040101010101" charset="-122"/>
              </a:rPr>
              <a:t>TWO</a:t>
            </a:r>
            <a:endParaRPr kumimoji="1" lang="zh-CN" altLang="en-US" sz="4400" b="1">
              <a:solidFill>
                <a:srgbClr val="F6D976"/>
              </a:solidFill>
              <a:latin typeface="微软雅黑" panose="020B0503020204020204" charset="-122"/>
              <a:ea typeface="微软雅黑" panose="020B0503020204020204" charset="-122"/>
              <a:cs typeface="圆体-简" panose="02010600040101010101" charset="-122"/>
            </a:endParaRPr>
          </a:p>
        </p:txBody>
      </p:sp>
      <p:sp>
        <p:nvSpPr>
          <p:cNvPr id="6" name="矩形 70"/>
          <p:cNvSpPr>
            <a:spLocks noChangeArrowheads="1"/>
          </p:cNvSpPr>
          <p:nvPr/>
        </p:nvSpPr>
        <p:spPr bwMode="auto">
          <a:xfrm>
            <a:off x="6244590" y="4472940"/>
            <a:ext cx="3387725" cy="58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a:buChar char="•"/>
              <a:defRPr>
                <a:solidFill>
                  <a:schemeClr val="tx1"/>
                </a:solidFill>
                <a:latin typeface="Calibri" panose="020F0502020204030204"/>
                <a:ea typeface="宋体" panose="02010600030101010101" pitchFamily="2" charset="-122"/>
              </a:defRPr>
            </a:lvl9pPr>
          </a:lstStyle>
          <a:p>
            <a:pPr indent="0">
              <a:buNone/>
            </a:pPr>
            <a:r>
              <a:rPr lang="zh-CN" altLang="en-US" sz="3600" b="1">
                <a:solidFill>
                  <a:srgbClr val="F6D976"/>
                </a:solidFill>
                <a:latin typeface="微软雅黑" panose="020B0503020204020204" charset="-122"/>
                <a:ea typeface="微软雅黑" panose="020B0503020204020204" charset="-122"/>
                <a:cs typeface="圆体-简" panose="02010600040101010101" charset="-122"/>
                <a:sym typeface="+mn-ea"/>
              </a:rPr>
              <a:t>文献类型初相识</a:t>
            </a:r>
          </a:p>
        </p:txBody>
      </p:sp>
      <p:pic>
        <p:nvPicPr>
          <p:cNvPr id="24" name="图片 23" descr="TIM图片20180323105616"/>
          <p:cNvPicPr>
            <a:picLocks noChangeAspect="1"/>
          </p:cNvPicPr>
          <p:nvPr/>
        </p:nvPicPr>
        <p:blipFill>
          <a:blip r:embed="rId3" cstate="print"/>
          <a:stretch>
            <a:fillRect/>
          </a:stretch>
        </p:blipFill>
        <p:spPr>
          <a:xfrm>
            <a:off x="151765" y="153670"/>
            <a:ext cx="1502410" cy="5124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打开文献</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方法①：知网研学专题中点开文章</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screen"/>
          <a:stretch>
            <a:fillRect/>
          </a:stretch>
        </p:blipFill>
        <p:spPr>
          <a:xfrm>
            <a:off x="952500" y="968543"/>
            <a:ext cx="10058400" cy="5889458"/>
          </a:xfrm>
          <a:prstGeom prst="rect">
            <a:avLst/>
          </a:prstGeom>
        </p:spPr>
      </p:pic>
      <p:grpSp>
        <p:nvGrpSpPr>
          <p:cNvPr id="7" name="组合 6"/>
          <p:cNvGrpSpPr/>
          <p:nvPr/>
        </p:nvGrpSpPr>
        <p:grpSpPr bwMode="auto">
          <a:xfrm>
            <a:off x="3581400" y="3771900"/>
            <a:ext cx="3943347" cy="1049732"/>
            <a:chOff x="9193526" y="-460641"/>
            <a:chExt cx="8108854" cy="2500300"/>
          </a:xfrm>
        </p:grpSpPr>
        <p:sp>
          <p:nvSpPr>
            <p:cNvPr id="8" name="文本框 23"/>
            <p:cNvSpPr txBox="1">
              <a:spLocks noChangeArrowheads="1"/>
            </p:cNvSpPr>
            <p:nvPr/>
          </p:nvSpPr>
          <p:spPr bwMode="auto">
            <a:xfrm>
              <a:off x="9193526" y="-460641"/>
              <a:ext cx="3995670" cy="80905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11661440" y="1036707"/>
              <a:ext cx="5640940" cy="1002952"/>
            </a:xfrm>
            <a:prstGeom prst="wedgeRectCallout">
              <a:avLst>
                <a:gd name="adj1" fmla="val -35833"/>
                <a:gd name="adj2" fmla="val -105689"/>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选择专题中的文献打开</a:t>
              </a:r>
            </a:p>
          </p:txBody>
        </p:sp>
      </p:grpSp>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srcRect b="10344"/>
          <a:stretch>
            <a:fillRect/>
          </a:stretch>
        </p:blipFill>
        <p:spPr>
          <a:xfrm>
            <a:off x="-4642" y="1228988"/>
            <a:ext cx="12192000" cy="5473381"/>
          </a:xfrm>
          <a:prstGeom prst="rect">
            <a:avLst/>
          </a:prstGeom>
        </p:spPr>
      </p:pic>
      <p:grpSp>
        <p:nvGrpSpPr>
          <p:cNvPr id="17" name="组合 16"/>
          <p:cNvGrpSpPr/>
          <p:nvPr/>
        </p:nvGrpSpPr>
        <p:grpSpPr>
          <a:xfrm>
            <a:off x="-76200" y="172336"/>
            <a:ext cx="6305550" cy="741080"/>
            <a:chOff x="0" y="286082"/>
            <a:chExt cx="8407400" cy="988106"/>
          </a:xfrm>
        </p:grpSpPr>
        <p:sp>
          <p:nvSpPr>
            <p:cNvPr id="18"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做笔记</a:t>
              </a:r>
            </a:p>
          </p:txBody>
        </p:sp>
        <p:sp>
          <p:nvSpPr>
            <p:cNvPr id="19"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选择想要记录的片段，点击笔记即可记录信息</a:t>
              </a:r>
            </a:p>
          </p:txBody>
        </p:sp>
        <p:sp>
          <p:nvSpPr>
            <p:cNvPr id="21"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4" name="图片 3"/>
          <p:cNvPicPr>
            <a:picLocks noChangeAspect="1"/>
          </p:cNvPicPr>
          <p:nvPr/>
        </p:nvPicPr>
        <p:blipFill>
          <a:blip r:embed="rId4" cstate="screen"/>
          <a:stretch>
            <a:fillRect/>
          </a:stretch>
        </p:blipFill>
        <p:spPr>
          <a:xfrm>
            <a:off x="438150" y="1943100"/>
            <a:ext cx="3390185" cy="4286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237818" y="914400"/>
            <a:ext cx="11697935" cy="6858000"/>
          </a:xfrm>
          <a:prstGeom prst="rect">
            <a:avLst/>
          </a:prstGeom>
        </p:spPr>
      </p:pic>
      <p:sp>
        <p:nvSpPr>
          <p:cNvPr id="34" name="矩形 33"/>
          <p:cNvSpPr/>
          <p:nvPr/>
        </p:nvSpPr>
        <p:spPr>
          <a:xfrm>
            <a:off x="3239729" y="3560903"/>
            <a:ext cx="5199421" cy="2325547"/>
          </a:xfrm>
          <a:prstGeom prst="rect">
            <a:avLst/>
          </a:prstGeom>
          <a:noFill/>
          <a:ln w="38100">
            <a:solidFill>
              <a:srgbClr val="00B0F0"/>
            </a:solidFill>
            <a:prstDash val="sys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sp>
        <p:nvSpPr>
          <p:cNvPr id="40" name="矩形 39"/>
          <p:cNvSpPr>
            <a:spLocks noChangeArrowheads="1"/>
          </p:cNvSpPr>
          <p:nvPr/>
        </p:nvSpPr>
        <p:spPr bwMode="auto">
          <a:xfrm>
            <a:off x="1393943" y="1543050"/>
            <a:ext cx="3311407" cy="133794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charset="-122"/>
              </a:rPr>
              <a:t>重要的句子、图表、素材</a:t>
            </a:r>
            <a:endParaRPr lang="en-US" altLang="zh-CN" b="1" dirty="0">
              <a:ln w="0"/>
              <a:solidFill>
                <a:schemeClr val="bg1"/>
              </a:solidFill>
              <a:effectLst>
                <a:outerShdw blurRad="38100" dist="19050" dir="2700000" algn="tl" rotWithShape="0">
                  <a:schemeClr val="dk1">
                    <a:alpha val="40000"/>
                  </a:schemeClr>
                </a:outerShdw>
              </a:effectLst>
              <a:latin typeface="微软雅黑" panose="020B0503020204020204" charset="-122"/>
            </a:endParaRPr>
          </a:p>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charset="-122"/>
              </a:rPr>
              <a:t>一键添加至素材库</a:t>
            </a:r>
            <a:endParaRPr lang="en-US" altLang="zh-CN" b="1" dirty="0">
              <a:ln w="0"/>
              <a:solidFill>
                <a:schemeClr val="bg1"/>
              </a:solidFill>
              <a:effectLst>
                <a:outerShdw blurRad="38100" dist="19050" dir="2700000" algn="tl" rotWithShape="0">
                  <a:schemeClr val="dk1">
                    <a:alpha val="40000"/>
                  </a:schemeClr>
                </a:outerShdw>
              </a:effectLst>
              <a:latin typeface="微软雅黑" panose="020B0503020204020204" charset="-122"/>
            </a:endParaRPr>
          </a:p>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charset="-122"/>
              </a:rPr>
              <a:t>方便写论文时引用</a:t>
            </a:r>
          </a:p>
        </p:txBody>
      </p:sp>
      <p:grpSp>
        <p:nvGrpSpPr>
          <p:cNvPr id="13" name="组合 12"/>
          <p:cNvGrpSpPr/>
          <p:nvPr/>
        </p:nvGrpSpPr>
        <p:grpSpPr>
          <a:xfrm>
            <a:off x="-76200" y="172336"/>
            <a:ext cx="6305550" cy="741080"/>
            <a:chOff x="0" y="286082"/>
            <a:chExt cx="8407400" cy="988106"/>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记录文摘</a:t>
              </a:r>
            </a:p>
          </p:txBody>
        </p:sp>
        <p:sp>
          <p:nvSpPr>
            <p:cNvPr id="1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选择想要摘录的片段，点击文摘，即可放入文摘库保存</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a:xfrm>
            <a:off x="9067826" y="1280417"/>
            <a:ext cx="2852120" cy="7611865"/>
            <a:chOff x="10936394" y="2049498"/>
            <a:chExt cx="3369099" cy="8991600"/>
          </a:xfrm>
        </p:grpSpPr>
        <p:pic>
          <p:nvPicPr>
            <p:cNvPr id="5" name="图片 4"/>
            <p:cNvPicPr>
              <a:picLocks noChangeAspect="1"/>
            </p:cNvPicPr>
            <p:nvPr/>
          </p:nvPicPr>
          <p:blipFill rotWithShape="1">
            <a:blip r:embed="rId4" cstate="screen"/>
            <a:srcRect/>
            <a:stretch>
              <a:fillRect/>
            </a:stretch>
          </p:blipFill>
          <p:spPr>
            <a:xfrm>
              <a:off x="10936394" y="2049498"/>
              <a:ext cx="3369099" cy="5361567"/>
            </a:xfrm>
            <a:prstGeom prst="rect">
              <a:avLst/>
            </a:prstGeom>
          </p:spPr>
        </p:pic>
        <p:pic>
          <p:nvPicPr>
            <p:cNvPr id="6" name="图片 5"/>
            <p:cNvPicPr>
              <a:picLocks noChangeAspect="1"/>
            </p:cNvPicPr>
            <p:nvPr/>
          </p:nvPicPr>
          <p:blipFill>
            <a:blip r:embed="rId5" cstate="screen"/>
            <a:stretch>
              <a:fillRect/>
            </a:stretch>
          </p:blipFill>
          <p:spPr>
            <a:xfrm>
              <a:off x="10936394" y="7411065"/>
              <a:ext cx="3343059" cy="3630033"/>
            </a:xfrm>
            <a:prstGeom prst="rect">
              <a:avLst/>
            </a:prstGeom>
          </p:spPr>
        </p:pic>
      </p:grpSp>
      <p:sp>
        <p:nvSpPr>
          <p:cNvPr id="41" name="矩形 40"/>
          <p:cNvSpPr/>
          <p:nvPr/>
        </p:nvSpPr>
        <p:spPr>
          <a:xfrm>
            <a:off x="9128868" y="1600200"/>
            <a:ext cx="2707991" cy="1314450"/>
          </a:xfrm>
          <a:prstGeom prst="rect">
            <a:avLst/>
          </a:prstGeom>
          <a:noFill/>
          <a:ln w="38100">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000"/>
                            </p:stCondLst>
                            <p:childTnLst>
                              <p:par>
                                <p:cTn id="19" presetID="2" presetClass="entr" presetSubtype="4" fill="hold" grpId="0" nodeType="afterEffect">
                                  <p:stCondLst>
                                    <p:cond delay="60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
                                          </p:val>
                                        </p:tav>
                                        <p:tav tm="100000">
                                          <p:val>
                                            <p:strVal val="#ppt_x"/>
                                          </p:val>
                                        </p:tav>
                                      </p:tavLst>
                                    </p:anim>
                                    <p:anim calcmode="lin" valueType="num">
                                      <p:cBhvr>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40" grpId="0" bldLvl="0" animBg="1"/>
      <p:bldP spid="41"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306469" y="1028700"/>
            <a:ext cx="9845761" cy="5772149"/>
          </a:xfrm>
          <a:prstGeom prst="rect">
            <a:avLst/>
          </a:prstGeom>
        </p:spPr>
      </p:pic>
      <p:pic>
        <p:nvPicPr>
          <p:cNvPr id="4" name="图片 3"/>
          <p:cNvPicPr>
            <a:picLocks noChangeAspect="1"/>
          </p:cNvPicPr>
          <p:nvPr/>
        </p:nvPicPr>
        <p:blipFill>
          <a:blip r:embed="rId3" cstate="screen"/>
          <a:stretch>
            <a:fillRect/>
          </a:stretch>
        </p:blipFill>
        <p:spPr>
          <a:xfrm>
            <a:off x="5390928" y="1400079"/>
            <a:ext cx="5578814" cy="4227398"/>
          </a:xfrm>
          <a:prstGeom prst="rect">
            <a:avLst/>
          </a:prstGeom>
          <a:ln>
            <a:noFill/>
          </a:ln>
          <a:effectLst>
            <a:outerShdw blurRad="292100" dist="139700" dir="2700000" algn="tl" rotWithShape="0">
              <a:srgbClr val="333333">
                <a:alpha val="65000"/>
              </a:srgbClr>
            </a:outerShdw>
          </a:effectLst>
        </p:spPr>
      </p:pic>
      <p:grpSp>
        <p:nvGrpSpPr>
          <p:cNvPr id="16" name="组合 15"/>
          <p:cNvGrpSpPr/>
          <p:nvPr/>
        </p:nvGrpSpPr>
        <p:grpSpPr>
          <a:xfrm>
            <a:off x="-76200" y="172336"/>
            <a:ext cx="6305550" cy="741080"/>
            <a:chOff x="0" y="286082"/>
            <a:chExt cx="8407400" cy="988106"/>
          </a:xfrm>
        </p:grpSpPr>
        <p:sp>
          <p:nvSpPr>
            <p:cNvPr id="17"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笔记汇编</a:t>
              </a:r>
            </a:p>
          </p:txBody>
        </p:sp>
        <p:sp>
          <p:nvSpPr>
            <p:cNvPr id="18"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单篇文章所有笔记，一键汇编成文档，进行编辑</a:t>
              </a:r>
            </a:p>
          </p:txBody>
        </p:sp>
        <p:sp>
          <p:nvSpPr>
            <p:cNvPr id="19"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0" name="图片 19"/>
          <p:cNvPicPr>
            <a:picLocks noChangeAspect="1"/>
          </p:cNvPicPr>
          <p:nvPr/>
        </p:nvPicPr>
        <p:blipFill rotWithShape="1">
          <a:blip r:embed="rId4" cstate="screen"/>
          <a:srcRect/>
          <a:stretch>
            <a:fillRect/>
          </a:stretch>
        </p:blipFill>
        <p:spPr>
          <a:xfrm>
            <a:off x="510896" y="1877612"/>
            <a:ext cx="6561767" cy="3771699"/>
          </a:xfrm>
          <a:prstGeom prst="rect">
            <a:avLst/>
          </a:prstGeom>
          <a:ln>
            <a:noFill/>
          </a:ln>
          <a:effectLst>
            <a:outerShdw blurRad="292100" dist="139700" dir="2700000" algn="tl" rotWithShape="0">
              <a:srgbClr val="333333">
                <a:alpha val="65000"/>
              </a:srgbClr>
            </a:outerShdw>
          </a:effectLst>
        </p:spPr>
      </p:pic>
      <p:grpSp>
        <p:nvGrpSpPr>
          <p:cNvPr id="3" name="组合 2"/>
          <p:cNvGrpSpPr/>
          <p:nvPr/>
        </p:nvGrpSpPr>
        <p:grpSpPr>
          <a:xfrm>
            <a:off x="723900" y="2609862"/>
            <a:ext cx="1960271" cy="1638275"/>
            <a:chOff x="1018505" y="3505201"/>
            <a:chExt cx="2613695" cy="2184366"/>
          </a:xfrm>
        </p:grpSpPr>
        <p:grpSp>
          <p:nvGrpSpPr>
            <p:cNvPr id="23" name="组合 22"/>
            <p:cNvGrpSpPr/>
            <p:nvPr/>
          </p:nvGrpSpPr>
          <p:grpSpPr bwMode="auto">
            <a:xfrm>
              <a:off x="1018505" y="3505201"/>
              <a:ext cx="2385097" cy="1347520"/>
              <a:chOff x="5750143" y="-460639"/>
              <a:chExt cx="3678423" cy="2407190"/>
            </a:xfrm>
          </p:grpSpPr>
          <p:sp>
            <p:nvSpPr>
              <p:cNvPr id="24" name="文本框 23"/>
              <p:cNvSpPr txBox="1">
                <a:spLocks noChangeArrowheads="1"/>
              </p:cNvSpPr>
              <p:nvPr/>
            </p:nvSpPr>
            <p:spPr bwMode="auto">
              <a:xfrm>
                <a:off x="8840967" y="-460639"/>
                <a:ext cx="587599" cy="36293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25" name="矩形标注"/>
              <p:cNvSpPr/>
              <p:nvPr/>
            </p:nvSpPr>
            <p:spPr>
              <a:xfrm>
                <a:off x="5750143" y="943599"/>
                <a:ext cx="2937993" cy="1002952"/>
              </a:xfrm>
              <a:prstGeom prst="wedgeRectCallout">
                <a:avLst>
                  <a:gd name="adj1" fmla="val 50643"/>
                  <a:gd name="adj2" fmla="val 107588"/>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笔记</a:t>
                </a:r>
                <a:r>
                  <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原文</a:t>
                </a:r>
              </a:p>
            </p:txBody>
          </p:sp>
        </p:grpSp>
        <p:sp>
          <p:nvSpPr>
            <p:cNvPr id="26" name="文本框 25"/>
            <p:cNvSpPr txBox="1">
              <a:spLocks noChangeArrowheads="1"/>
            </p:cNvSpPr>
            <p:nvPr/>
          </p:nvSpPr>
          <p:spPr bwMode="auto">
            <a:xfrm>
              <a:off x="3022602" y="5486400"/>
              <a:ext cx="609598" cy="2031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grpSp>
      <p:grpSp>
        <p:nvGrpSpPr>
          <p:cNvPr id="6" name="组合 5"/>
          <p:cNvGrpSpPr/>
          <p:nvPr/>
        </p:nvGrpSpPr>
        <p:grpSpPr>
          <a:xfrm>
            <a:off x="7867650" y="172336"/>
            <a:ext cx="3257550" cy="1222200"/>
            <a:chOff x="10378087" y="218311"/>
            <a:chExt cx="4343400" cy="1629600"/>
          </a:xfrm>
        </p:grpSpPr>
        <p:sp>
          <p:nvSpPr>
            <p:cNvPr id="13" name="矩形 12"/>
            <p:cNvSpPr/>
            <p:nvPr/>
          </p:nvSpPr>
          <p:spPr>
            <a:xfrm>
              <a:off x="13502287" y="1360130"/>
              <a:ext cx="1219200" cy="487781"/>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9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5pPr>
            </a:lstStyle>
            <a:p>
              <a:pPr algn="ctr">
                <a:buFont typeface="Arial" panose="020B0604020202090204" pitchFamily="34" charset="0"/>
                <a:buNone/>
                <a:defRPr/>
              </a:pPr>
              <a:endParaRPr lang="zh-CN" altLang="en-US" sz="1370" noProof="1">
                <a:solidFill>
                  <a:srgbClr val="FFFFFF"/>
                </a:solidFill>
                <a:ea typeface="黑体" panose="02010609060101010101" charset="-122"/>
              </a:endParaRPr>
            </a:p>
          </p:txBody>
        </p:sp>
        <p:sp>
          <p:nvSpPr>
            <p:cNvPr id="27" name="矩形标注"/>
            <p:cNvSpPr/>
            <p:nvPr/>
          </p:nvSpPr>
          <p:spPr bwMode="auto">
            <a:xfrm>
              <a:off x="10378087" y="218311"/>
              <a:ext cx="2822613" cy="1010499"/>
            </a:xfrm>
            <a:prstGeom prst="wedgeRectCallout">
              <a:avLst>
                <a:gd name="adj1" fmla="val 61699"/>
                <a:gd name="adj2" fmla="val 6090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本文所有笔记</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一键汇编</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第五步</a:t>
            </a:r>
            <a:endParaRPr lang="en-US" altLang="zh-CN" sz="45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500" b="1" dirty="0">
                <a:solidFill>
                  <a:srgbClr val="556878"/>
                </a:solidFill>
                <a:latin typeface="华文中宋" panose="02010600040101010101" pitchFamily="2" charset="-122"/>
                <a:ea typeface="华文中宋" panose="02010600040101010101" pitchFamily="2" charset="-122"/>
              </a:rPr>
              <a:t>如何进行创作</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stretch>
            <a:fillRect/>
          </a:stretch>
        </p:blipFill>
        <p:spPr>
          <a:xfrm>
            <a:off x="-74119" y="973727"/>
            <a:ext cx="12192000" cy="5779614"/>
          </a:xfrm>
          <a:prstGeom prst="rect">
            <a:avLst/>
          </a:prstGeom>
        </p:spPr>
      </p:pic>
      <p:pic>
        <p:nvPicPr>
          <p:cNvPr id="12" name="图片 11"/>
          <p:cNvPicPr>
            <a:picLocks noChangeAspect="1"/>
          </p:cNvPicPr>
          <p:nvPr/>
        </p:nvPicPr>
        <p:blipFill>
          <a:blip r:embed="rId4" cstate="screen"/>
          <a:stretch>
            <a:fillRect/>
          </a:stretch>
        </p:blipFill>
        <p:spPr>
          <a:xfrm>
            <a:off x="3695700" y="3200361"/>
            <a:ext cx="5493926" cy="2169576"/>
          </a:xfrm>
          <a:prstGeom prst="rect">
            <a:avLst/>
          </a:prstGeom>
          <a:ln>
            <a:noFill/>
          </a:ln>
          <a:effectLst>
            <a:outerShdw blurRad="292100" dist="139700" dir="2700000" algn="tl" rotWithShape="0">
              <a:srgbClr val="333333">
                <a:alpha val="65000"/>
              </a:srgbClr>
            </a:outerShdw>
          </a:effectLst>
        </p:spPr>
      </p:pic>
      <p:grpSp>
        <p:nvGrpSpPr>
          <p:cNvPr id="13" name="组合 12"/>
          <p:cNvGrpSpPr/>
          <p:nvPr/>
        </p:nvGrpSpPr>
        <p:grpSpPr>
          <a:xfrm>
            <a:off x="-76200" y="172336"/>
            <a:ext cx="6305550" cy="741080"/>
            <a:chOff x="0" y="286082"/>
            <a:chExt cx="8407400" cy="988106"/>
          </a:xfrm>
        </p:grpSpPr>
        <p:sp>
          <p:nvSpPr>
            <p:cNvPr id="1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思维导图</a:t>
              </a:r>
            </a:p>
          </p:txBody>
        </p:sp>
        <p:sp>
          <p:nvSpPr>
            <p:cNvPr id="1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新建</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思维导图</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创建大纲，激发灵感</a:t>
              </a:r>
            </a:p>
          </p:txBody>
        </p:sp>
        <p:sp>
          <p:nvSpPr>
            <p:cNvPr id="1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bwMode="auto">
          <a:xfrm>
            <a:off x="-76200" y="2822741"/>
            <a:ext cx="2807225" cy="2098562"/>
            <a:chOff x="9909074" y="-354283"/>
            <a:chExt cx="14063972" cy="21558282"/>
          </a:xfrm>
        </p:grpSpPr>
        <p:sp>
          <p:nvSpPr>
            <p:cNvPr id="19" name="文本框 23"/>
            <p:cNvSpPr txBox="1">
              <a:spLocks noChangeArrowheads="1"/>
            </p:cNvSpPr>
            <p:nvPr/>
          </p:nvSpPr>
          <p:spPr bwMode="auto">
            <a:xfrm>
              <a:off x="9909074" y="-354283"/>
              <a:ext cx="2837776" cy="6447933"/>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20" name="矩形标注"/>
            <p:cNvSpPr/>
            <p:nvPr/>
          </p:nvSpPr>
          <p:spPr>
            <a:xfrm>
              <a:off x="11409770" y="13342006"/>
              <a:ext cx="12563276" cy="7861993"/>
            </a:xfrm>
            <a:prstGeom prst="wedgeRectCallout">
              <a:avLst>
                <a:gd name="adj1" fmla="val -35357"/>
                <a:gd name="adj2" fmla="val -9941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“创作投稿”可以创建内容</a:t>
              </a:r>
            </a:p>
          </p:txBody>
        </p:sp>
      </p:grpSp>
      <p:sp>
        <p:nvSpPr>
          <p:cNvPr id="23" name="矩形标注"/>
          <p:cNvSpPr/>
          <p:nvPr/>
        </p:nvSpPr>
        <p:spPr bwMode="auto">
          <a:xfrm>
            <a:off x="2707172" y="1900611"/>
            <a:ext cx="1936180" cy="731228"/>
          </a:xfrm>
          <a:prstGeom prst="wedgeRectCallout">
            <a:avLst>
              <a:gd name="adj1" fmla="val -64051"/>
              <a:gd name="adj2" fmla="val -5967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创建思维导图</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思维导图</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新建</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思维导图</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创建大纲，激发灵感</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7" name="图片 6"/>
          <p:cNvPicPr>
            <a:picLocks noChangeAspect="1"/>
          </p:cNvPicPr>
          <p:nvPr/>
        </p:nvPicPr>
        <p:blipFill>
          <a:blip r:embed="rId2" cstate="screen"/>
          <a:stretch>
            <a:fillRect/>
          </a:stretch>
        </p:blipFill>
        <p:spPr>
          <a:xfrm>
            <a:off x="1123950" y="1060317"/>
            <a:ext cx="9886950" cy="5789069"/>
          </a:xfrm>
          <a:prstGeom prst="rect">
            <a:avLst/>
          </a:prstGeom>
        </p:spPr>
      </p:pic>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srcRect/>
          <a:stretch>
            <a:fillRect/>
          </a:stretch>
        </p:blipFill>
        <p:spPr>
          <a:xfrm>
            <a:off x="381000" y="868504"/>
            <a:ext cx="11258550" cy="5995370"/>
          </a:xfrm>
          <a:prstGeom prst="rect">
            <a:avLst/>
          </a:prstGeom>
        </p:spPr>
      </p:pic>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思维导图转换目录大纲</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思维导图</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模板</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创建大纲</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2" name="组合 11"/>
          <p:cNvGrpSpPr/>
          <p:nvPr/>
        </p:nvGrpSpPr>
        <p:grpSpPr>
          <a:xfrm>
            <a:off x="952500" y="1828801"/>
            <a:ext cx="3815255" cy="1752832"/>
            <a:chOff x="1270000" y="2438401"/>
            <a:chExt cx="5087007" cy="2337109"/>
          </a:xfrm>
        </p:grpSpPr>
        <p:grpSp>
          <p:nvGrpSpPr>
            <p:cNvPr id="7" name="组合 6"/>
            <p:cNvGrpSpPr/>
            <p:nvPr/>
          </p:nvGrpSpPr>
          <p:grpSpPr bwMode="auto">
            <a:xfrm>
              <a:off x="1270000" y="2971801"/>
              <a:ext cx="5087007" cy="1803709"/>
              <a:chOff x="9909074" y="-354275"/>
              <a:chExt cx="19114124" cy="13896971"/>
            </a:xfrm>
          </p:grpSpPr>
          <p:sp>
            <p:nvSpPr>
              <p:cNvPr id="8" name="文本框 23"/>
              <p:cNvSpPr txBox="1">
                <a:spLocks noChangeArrowheads="1"/>
              </p:cNvSpPr>
              <p:nvPr/>
            </p:nvSpPr>
            <p:spPr bwMode="auto">
              <a:xfrm>
                <a:off x="9909074" y="-354275"/>
                <a:ext cx="5153705" cy="4109668"/>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9" name="矩形标注"/>
              <p:cNvSpPr/>
              <p:nvPr/>
            </p:nvSpPr>
            <p:spPr>
              <a:xfrm>
                <a:off x="14490145" y="6690646"/>
                <a:ext cx="14533053" cy="6852050"/>
              </a:xfrm>
              <a:prstGeom prst="wedgeRectCallout">
                <a:avLst>
                  <a:gd name="adj1" fmla="val 3727"/>
                  <a:gd name="adj2" fmla="val -120975"/>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通过模板</a:t>
                </a:r>
                <a:r>
                  <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导图大纲模板</a:t>
                </a:r>
              </a:p>
            </p:txBody>
          </p:sp>
        </p:grpSp>
        <p:sp>
          <p:nvSpPr>
            <p:cNvPr id="11" name="文本框 23"/>
            <p:cNvSpPr txBox="1">
              <a:spLocks noChangeArrowheads="1"/>
            </p:cNvSpPr>
            <p:nvPr/>
          </p:nvSpPr>
          <p:spPr bwMode="auto">
            <a:xfrm>
              <a:off x="3860800" y="2438401"/>
              <a:ext cx="1371600" cy="533400"/>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grpSp>
      <p:grpSp>
        <p:nvGrpSpPr>
          <p:cNvPr id="13" name="组合 12"/>
          <p:cNvGrpSpPr/>
          <p:nvPr/>
        </p:nvGrpSpPr>
        <p:grpSpPr bwMode="auto">
          <a:xfrm>
            <a:off x="7010400" y="3657600"/>
            <a:ext cx="4514850" cy="3143250"/>
            <a:chOff x="8763807" y="7278173"/>
            <a:chExt cx="22619037" cy="32290248"/>
          </a:xfrm>
        </p:grpSpPr>
        <p:sp>
          <p:nvSpPr>
            <p:cNvPr id="14" name="文本框 23"/>
            <p:cNvSpPr txBox="1">
              <a:spLocks noChangeArrowheads="1"/>
            </p:cNvSpPr>
            <p:nvPr/>
          </p:nvSpPr>
          <p:spPr bwMode="auto">
            <a:xfrm>
              <a:off x="20789118" y="16671700"/>
              <a:ext cx="10593726" cy="2289672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endParaRPr lang="zh-CN" altLang="en-US" sz="2240" dirty="0"/>
            </a:p>
          </p:txBody>
        </p:sp>
        <p:sp>
          <p:nvSpPr>
            <p:cNvPr id="15" name="矩形标注"/>
            <p:cNvSpPr/>
            <p:nvPr/>
          </p:nvSpPr>
          <p:spPr>
            <a:xfrm>
              <a:off x="8763807" y="7278173"/>
              <a:ext cx="12563275" cy="7861993"/>
            </a:xfrm>
            <a:prstGeom prst="wedgeRectCallout">
              <a:avLst>
                <a:gd name="adj1" fmla="val 41394"/>
                <a:gd name="adj2" fmla="val 100038"/>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找到创建好的思维导图</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思维导图转换目录大纲</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思维导图</a:t>
              </a:r>
              <a:r>
                <a:rPr lang="en-US" altLang="zh-CN" sz="1500" b="1" dirty="0">
                  <a:solidFill>
                    <a:schemeClr val="tx1">
                      <a:lumMod val="75000"/>
                      <a:lumOff val="25000"/>
                    </a:schemeClr>
                  </a:solidFill>
                  <a:latin typeface="微软雅黑" panose="020B0503020204020204" charset="-122"/>
                  <a:ea typeface="微软雅黑" panose="020B0503020204020204" charset="-122"/>
                </a:rPr>
                <a:t>——</a:t>
              </a:r>
              <a:r>
                <a:rPr lang="zh-CN" altLang="en-US" sz="1500" b="1" dirty="0">
                  <a:solidFill>
                    <a:schemeClr val="tx1">
                      <a:lumMod val="75000"/>
                      <a:lumOff val="25000"/>
                    </a:schemeClr>
                  </a:solidFill>
                  <a:latin typeface="微软雅黑" panose="020B0503020204020204" charset="-122"/>
                  <a:ea typeface="微软雅黑" panose="020B0503020204020204" charset="-122"/>
                </a:rPr>
                <a:t>创建大纲</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2" name="图片 11"/>
          <p:cNvPicPr>
            <a:picLocks noChangeAspect="1"/>
          </p:cNvPicPr>
          <p:nvPr/>
        </p:nvPicPr>
        <p:blipFill rotWithShape="1">
          <a:blip r:embed="rId2" cstate="screen"/>
          <a:srcRect/>
          <a:stretch>
            <a:fillRect/>
          </a:stretch>
        </p:blipFill>
        <p:spPr>
          <a:xfrm>
            <a:off x="247033" y="990363"/>
            <a:ext cx="7449167" cy="5867637"/>
          </a:xfrm>
          <a:prstGeom prst="rect">
            <a:avLst/>
          </a:prstGeom>
        </p:spPr>
      </p:pic>
      <p:pic>
        <p:nvPicPr>
          <p:cNvPr id="11" name="图片 10"/>
          <p:cNvPicPr>
            <a:picLocks noChangeAspect="1"/>
          </p:cNvPicPr>
          <p:nvPr/>
        </p:nvPicPr>
        <p:blipFill>
          <a:blip r:embed="rId3" cstate="screen"/>
          <a:stretch>
            <a:fillRect/>
          </a:stretch>
        </p:blipFill>
        <p:spPr>
          <a:xfrm>
            <a:off x="4278876" y="1885950"/>
            <a:ext cx="7886700" cy="461787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066800" y="885065"/>
            <a:ext cx="10248901" cy="6008492"/>
          </a:xfrm>
          <a:prstGeom prst="rect">
            <a:avLst/>
          </a:prstGeom>
        </p:spPr>
      </p:pic>
      <p:sp>
        <p:nvSpPr>
          <p:cNvPr id="8" name="矩形 15"/>
          <p:cNvSpPr>
            <a:spLocks noChangeArrowheads="1"/>
          </p:cNvSpPr>
          <p:nvPr/>
        </p:nvSpPr>
        <p:spPr bwMode="auto">
          <a:xfrm>
            <a:off x="6739235" y="233096"/>
            <a:ext cx="4234837" cy="651969"/>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a:buFont typeface="Arial" panose="020B0604020202090204" pitchFamily="34" charset="0"/>
              <a:buNone/>
            </a:pPr>
            <a:r>
              <a:rPr lang="zh-CN" altLang="en-US" sz="1495" b="1" noProof="1">
                <a:solidFill>
                  <a:srgbClr val="FFFFFF"/>
                </a:solidFill>
              </a:rPr>
              <a:t>文摘、笔记、汇编及个人网盘、知网文献内容可以直接检索利用，提高笔记和文摘的利用效率</a:t>
            </a:r>
          </a:p>
        </p:txBody>
      </p:sp>
      <p:sp>
        <p:nvSpPr>
          <p:cNvPr id="10" name="矩形 15"/>
          <p:cNvSpPr>
            <a:spLocks noChangeArrowheads="1"/>
          </p:cNvSpPr>
          <p:nvPr/>
        </p:nvSpPr>
        <p:spPr bwMode="auto">
          <a:xfrm>
            <a:off x="9067800" y="3130767"/>
            <a:ext cx="2490819" cy="512684"/>
          </a:xfrm>
          <a:prstGeom prst="wedgeRoundRectCallout">
            <a:avLst>
              <a:gd name="adj1" fmla="val 30837"/>
              <a:gd name="adj2" fmla="val -119829"/>
              <a:gd name="adj3" fmla="val 16667"/>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9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90204" pitchFamily="34" charset="0"/>
              <a:buNone/>
              <a:defRPr/>
            </a:pPr>
            <a:r>
              <a:rPr lang="zh-CN" altLang="en-US" sz="1245" b="1" noProof="1">
                <a:solidFill>
                  <a:prstClr val="white"/>
                </a:solidFill>
                <a:ea typeface="微软雅黑" panose="020B0503020204020204" charset="-122"/>
              </a:rPr>
              <a:t>点击添加</a:t>
            </a:r>
            <a:endParaRPr lang="en-US" altLang="zh-CN" sz="1245" b="1" noProof="1">
              <a:solidFill>
                <a:prstClr val="white"/>
              </a:solidFill>
              <a:ea typeface="微软雅黑" panose="020B0503020204020204" charset="-122"/>
            </a:endParaRPr>
          </a:p>
          <a:p>
            <a:pPr algn="ctr" fontAlgn="auto">
              <a:lnSpc>
                <a:spcPct val="100000"/>
              </a:lnSpc>
              <a:spcBef>
                <a:spcPct val="0"/>
              </a:spcBef>
              <a:buFont typeface="Arial" panose="020B0604020202090204" pitchFamily="34" charset="0"/>
              <a:buNone/>
              <a:defRPr/>
            </a:pPr>
            <a:r>
              <a:rPr lang="zh-CN" altLang="en-US" sz="1245" b="1" noProof="1">
                <a:solidFill>
                  <a:prstClr val="white"/>
                </a:solidFill>
                <a:ea typeface="微软雅黑" panose="020B0503020204020204" charset="-122"/>
              </a:rPr>
              <a:t>即可一键添加到左侧创作中</a:t>
            </a:r>
          </a:p>
        </p:txBody>
      </p:sp>
      <p:pic>
        <p:nvPicPr>
          <p:cNvPr id="11" name="图片 10"/>
          <p:cNvPicPr>
            <a:picLocks noChangeAspect="1"/>
          </p:cNvPicPr>
          <p:nvPr/>
        </p:nvPicPr>
        <p:blipFill>
          <a:blip r:embed="rId3" cstate="screen"/>
          <a:stretch>
            <a:fillRect/>
          </a:stretch>
        </p:blipFill>
        <p:spPr>
          <a:xfrm>
            <a:off x="1920361" y="2102564"/>
            <a:ext cx="5569977" cy="4579430"/>
          </a:xfrm>
          <a:prstGeom prst="rect">
            <a:avLst/>
          </a:prstGeom>
        </p:spPr>
      </p:pic>
      <p:sp>
        <p:nvSpPr>
          <p:cNvPr id="12" name="矩形 11"/>
          <p:cNvSpPr>
            <a:spLocks noChangeArrowheads="1"/>
          </p:cNvSpPr>
          <p:nvPr/>
        </p:nvSpPr>
        <p:spPr bwMode="auto">
          <a:xfrm>
            <a:off x="2092139" y="5248696"/>
            <a:ext cx="5226421" cy="1094954"/>
          </a:xfrm>
          <a:prstGeom prst="rect">
            <a:avLst/>
          </a:prstGeom>
          <a:noFill/>
          <a:ln w="28575">
            <a:solidFill>
              <a:srgbClr val="00B0F0"/>
            </a:solidFill>
            <a:prstDash val="dash"/>
            <a:rou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endParaRPr lang="zh-CN" altLang="en-US" sz="2170">
              <a:ea typeface="宋体" panose="02010600030101010101" pitchFamily="2" charset="-122"/>
            </a:endParaRPr>
          </a:p>
        </p:txBody>
      </p:sp>
      <p:grpSp>
        <p:nvGrpSpPr>
          <p:cNvPr id="13" name="组合 12"/>
          <p:cNvGrpSpPr/>
          <p:nvPr/>
        </p:nvGrpSpPr>
        <p:grpSpPr>
          <a:xfrm>
            <a:off x="-76200" y="172336"/>
            <a:ext cx="6305550" cy="741080"/>
            <a:chOff x="0" y="286082"/>
            <a:chExt cx="8407400" cy="988106"/>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charset="-122"/>
                  <a:ea typeface="微软雅黑" panose="020B0503020204020204" charset="-122"/>
                </a:rPr>
                <a:t>文摘添加</a:t>
              </a:r>
            </a:p>
          </p:txBody>
        </p:sp>
        <p:sp>
          <p:nvSpPr>
            <p:cNvPr id="1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charset="-122"/>
                  <a:ea typeface="微软雅黑" panose="020B0503020204020204" charset="-122"/>
                </a:rPr>
                <a:t>可以添加过去阅读中的文摘</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p:tgtEl>
                                          <p:spTgt spid="10"/>
                                        </p:tgtEl>
                                        <p:attrNameLst>
                                          <p:attrName>ppt_x</p:attrName>
                                        </p:attrNameLst>
                                      </p:cBhvr>
                                      <p:tavLst>
                                        <p:tav tm="0">
                                          <p:val>
                                            <p:strVal val="#ppt_x-#ppt_w*1.125000"/>
                                          </p:val>
                                        </p:tav>
                                        <p:tav tm="100000">
                                          <p:val>
                                            <p:strVal val="#ppt_x"/>
                                          </p:val>
                                        </p:tav>
                                      </p:tavLst>
                                    </p:anim>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par>
                          <p:cTn id="20" fill="hold">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730,&quot;width&quot;:1594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71,&quot;width&quot;:11218}"/>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05,&quot;width&quot;:750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5248</Words>
  <Application>Microsoft Office PowerPoint</Application>
  <PresentationFormat>自定义</PresentationFormat>
  <Paragraphs>449</Paragraphs>
  <Slides>107</Slides>
  <Notes>42</Notes>
  <HiddenSlides>0</HiddenSlides>
  <MMClips>0</MMClips>
  <ScaleCrop>false</ScaleCrop>
  <HeadingPairs>
    <vt:vector size="4" baseType="variant">
      <vt:variant>
        <vt:lpstr>主题</vt:lpstr>
      </vt:variant>
      <vt:variant>
        <vt:i4>1</vt:i4>
      </vt:variant>
      <vt:variant>
        <vt:lpstr>幻灯片标题</vt:lpstr>
      </vt:variant>
      <vt:variant>
        <vt:i4>107</vt:i4>
      </vt:variant>
    </vt:vector>
  </HeadingPairs>
  <TitlesOfParts>
    <vt:vector size="10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vector>
  </TitlesOfParts>
  <Manager>风云办公</Manager>
  <Company>上海剑姬网络科技有限公司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lastModifiedBy>dreamsummit</cp:lastModifiedBy>
  <cp:revision>587</cp:revision>
  <dcterms:created xsi:type="dcterms:W3CDTF">2021-04-15T05:03:49Z</dcterms:created>
  <dcterms:modified xsi:type="dcterms:W3CDTF">2021-04-15T07:34:38Z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2052-1.3.1.1688</vt:lpwstr>
  </property>
  <property fmtid="{D5CDD505-2E9C-101B-9397-08002B2CF9AE}" pid="3" name="ICV">
    <vt:lpwstr>DA1440A84B824807BF749B5BCF840B5F</vt:lpwstr>
  </property>
</Properties>
</file>